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26"/>
  </p:notesMasterIdLst>
  <p:handoutMasterIdLst>
    <p:handoutMasterId r:id="rId27"/>
  </p:handoutMasterIdLst>
  <p:sldIdLst>
    <p:sldId id="258" r:id="rId2"/>
    <p:sldId id="266" r:id="rId3"/>
    <p:sldId id="278" r:id="rId4"/>
    <p:sldId id="272" r:id="rId5"/>
    <p:sldId id="282" r:id="rId6"/>
    <p:sldId id="283" r:id="rId7"/>
    <p:sldId id="284" r:id="rId8"/>
    <p:sldId id="279" r:id="rId9"/>
    <p:sldId id="273" r:id="rId10"/>
    <p:sldId id="285" r:id="rId11"/>
    <p:sldId id="286" r:id="rId12"/>
    <p:sldId id="287" r:id="rId13"/>
    <p:sldId id="288" r:id="rId14"/>
    <p:sldId id="292" r:id="rId15"/>
    <p:sldId id="291" r:id="rId16"/>
    <p:sldId id="289" r:id="rId17"/>
    <p:sldId id="290" r:id="rId18"/>
    <p:sldId id="293" r:id="rId19"/>
    <p:sldId id="295" r:id="rId20"/>
    <p:sldId id="296" r:id="rId21"/>
    <p:sldId id="297" r:id="rId22"/>
    <p:sldId id="294" r:id="rId23"/>
    <p:sldId id="298" r:id="rId24"/>
    <p:sldId id="299" r:id="rId25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F2D6546-CE8D-4DE2-BAF8-BD7B70B6D5B8}">
          <p14:sldIdLst>
            <p14:sldId id="258"/>
            <p14:sldId id="266"/>
            <p14:sldId id="278"/>
            <p14:sldId id="272"/>
            <p14:sldId id="282"/>
            <p14:sldId id="283"/>
            <p14:sldId id="284"/>
            <p14:sldId id="279"/>
            <p14:sldId id="273"/>
            <p14:sldId id="285"/>
            <p14:sldId id="286"/>
            <p14:sldId id="287"/>
            <p14:sldId id="288"/>
            <p14:sldId id="292"/>
            <p14:sldId id="291"/>
            <p14:sldId id="289"/>
            <p14:sldId id="290"/>
            <p14:sldId id="293"/>
            <p14:sldId id="295"/>
            <p14:sldId id="296"/>
            <p14:sldId id="297"/>
            <p14:sldId id="294"/>
            <p14:sldId id="298"/>
            <p14:sldId id="29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3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037"/>
    <a:srgbClr val="0070C0"/>
    <a:srgbClr val="0000CC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826" autoAdjust="0"/>
  </p:normalViewPr>
  <p:slideViewPr>
    <p:cSldViewPr>
      <p:cViewPr varScale="1">
        <p:scale>
          <a:sx n="69" d="100"/>
          <a:sy n="69" d="100"/>
        </p:scale>
        <p:origin x="75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575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4002" y="114"/>
      </p:cViewPr>
      <p:guideLst>
        <p:guide orient="horz" pos="3132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745AD4-4050-4F2E-A232-641590F65934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7352A-172E-4BD7-8A0A-8505F8CE1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2567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336AA-FA65-415C-9289-75B4ECD8A944}" type="datetimeFigureOut">
              <a:rPr lang="ru-RU" smtClean="0"/>
              <a:t>14.03.2018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5BCB5-121B-4F47-BC82-B4C0A42F51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856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263" y="746125"/>
            <a:ext cx="6624637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1899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4235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0489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6708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3223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184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9085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008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9638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0630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119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3759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5227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9524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8716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6235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036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364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1674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867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227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168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855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45BCB5-121B-4F47-BC82-B4C0A42F512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638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openxmlformats.org/officeDocument/2006/relationships/hyperlink" Target="http://www.hostco.ru/" TargetMode="External"/><Relationship Id="rId12" Type="http://schemas.openxmlformats.org/officeDocument/2006/relationships/image" Target="../media/image9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linkedin.com/company/host?trk=prof-following-company-logo" TargetMode="External"/><Relationship Id="rId11" Type="http://schemas.openxmlformats.org/officeDocument/2006/relationships/image" Target="../media/image8.emf"/><Relationship Id="rId5" Type="http://schemas.openxmlformats.org/officeDocument/2006/relationships/hyperlink" Target="http://vk.com/hostco" TargetMode="External"/><Relationship Id="rId10" Type="http://schemas.openxmlformats.org/officeDocument/2006/relationships/image" Target="../media/image7.emf"/><Relationship Id="rId4" Type="http://schemas.openxmlformats.org/officeDocument/2006/relationships/hyperlink" Target="http://www.facebook.com/HOSTCO.RU/" TargetMode="External"/><Relationship Id="rId9" Type="http://schemas.openxmlformats.org/officeDocument/2006/relationships/image" Target="../media/image6.emf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5" b="2875"/>
          <a:stretch>
            <a:fillRect/>
          </a:stretch>
        </p:blipFill>
        <p:spPr>
          <a:xfrm>
            <a:off x="-144463" y="-100013"/>
            <a:ext cx="12480926" cy="7058026"/>
          </a:xfrm>
          <a:prstGeom prst="rect">
            <a:avLst/>
          </a:prstGeom>
        </p:spPr>
      </p:pic>
      <p:pic>
        <p:nvPicPr>
          <p:cNvPr id="14" name="Рисунок 13" descr="хоста календарь.png"/>
          <p:cNvPicPr>
            <a:picLocks noChangeAspect="1"/>
          </p:cNvPicPr>
          <p:nvPr userDrawn="1"/>
        </p:nvPicPr>
        <p:blipFill>
          <a:blip r:embed="rId3" cstate="print">
            <a:biLevel thresh="25000"/>
          </a:blip>
          <a:stretch>
            <a:fillRect/>
          </a:stretch>
        </p:blipFill>
        <p:spPr>
          <a:xfrm>
            <a:off x="10292655" y="6044840"/>
            <a:ext cx="1214446" cy="542892"/>
          </a:xfrm>
          <a:prstGeom prst="rect">
            <a:avLst/>
          </a:prstGeom>
        </p:spPr>
      </p:pic>
      <p:sp>
        <p:nvSpPr>
          <p:cNvPr id="16" name="TextBox 15"/>
          <p:cNvSpPr txBox="1"/>
          <p:nvPr userDrawn="1"/>
        </p:nvSpPr>
        <p:spPr>
          <a:xfrm>
            <a:off x="512959" y="6113947"/>
            <a:ext cx="647164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Группа Компаний ХОСТ</a:t>
            </a:r>
          </a:p>
          <a:p>
            <a:r>
              <a:rPr lang="en-US" sz="1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www.hostco.ru</a:t>
            </a:r>
            <a:endParaRPr lang="ru-RU" sz="10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0" name="Прямоугольник 19"/>
          <p:cNvSpPr/>
          <p:nvPr userDrawn="1"/>
        </p:nvSpPr>
        <p:spPr>
          <a:xfrm>
            <a:off x="521765" y="3226006"/>
            <a:ext cx="4350099" cy="74956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521766" y="3975575"/>
            <a:ext cx="7429553" cy="749569"/>
          </a:xfrm>
          <a:prstGeom prst="rect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20266" y="3082070"/>
            <a:ext cx="9974260" cy="16243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4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БОЛЬШЕ, ЧЕМ </a:t>
            </a:r>
          </a:p>
          <a:p>
            <a:pPr>
              <a:lnSpc>
                <a:spcPts val="6400"/>
              </a:lnSpc>
            </a:pPr>
            <a:r>
              <a:rPr lang="ru-RU" sz="36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СИСТЕМНАЯ ИНТЕГРАЦИЯ</a:t>
            </a:r>
            <a:endParaRPr lang="ru-RU" sz="36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041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2"/>
          <p:cNvSpPr>
            <a:spLocks noGrp="1"/>
          </p:cNvSpPr>
          <p:nvPr>
            <p:ph type="pic" idx="12"/>
          </p:nvPr>
        </p:nvSpPr>
        <p:spPr>
          <a:xfrm>
            <a:off x="-33265" y="968896"/>
            <a:ext cx="12303428" cy="58957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 flipV="1">
            <a:off x="10555006" y="-865602"/>
            <a:ext cx="1395156" cy="1395220"/>
          </a:xfrm>
          <a:prstGeom prst="line">
            <a:avLst/>
          </a:prstGeom>
          <a:ln w="2159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0796256" y="-1271020"/>
            <a:ext cx="1920213" cy="1944216"/>
          </a:xfrm>
          <a:prstGeom prst="line">
            <a:avLst/>
          </a:prstGeom>
          <a:ln w="4127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 userDrawn="1"/>
        </p:nvCxnSpPr>
        <p:spPr>
          <a:xfrm flipV="1">
            <a:off x="11491835" y="-1457047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-225287" y="5116388"/>
            <a:ext cx="1920213" cy="1944216"/>
          </a:xfrm>
          <a:prstGeom prst="line">
            <a:avLst/>
          </a:prstGeom>
          <a:ln w="17462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-33265" y="5188396"/>
            <a:ext cx="1920213" cy="1944216"/>
          </a:xfrm>
          <a:prstGeom prst="line">
            <a:avLst/>
          </a:prstGeom>
          <a:ln w="254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 userDrawn="1"/>
        </p:nvCxnSpPr>
        <p:spPr>
          <a:xfrm flipV="1">
            <a:off x="-576281" y="6011705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 userDrawn="1"/>
        </p:nvCxnSpPr>
        <p:spPr>
          <a:xfrm>
            <a:off x="-33265" y="980728"/>
            <a:ext cx="12303429" cy="0"/>
          </a:xfrm>
          <a:prstGeom prst="line">
            <a:avLst/>
          </a:prstGeom>
          <a:ln w="381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608937" y="157422"/>
            <a:ext cx="10908976" cy="664467"/>
          </a:xfrm>
        </p:spPr>
        <p:txBody>
          <a:bodyPr/>
          <a:lstStyle>
            <a:lvl1pPr algn="l">
              <a:defRPr b="0"/>
            </a:lvl1pPr>
          </a:lstStyle>
          <a:p>
            <a:endParaRPr lang="ru-RU" dirty="0"/>
          </a:p>
        </p:txBody>
      </p:sp>
      <p:grpSp>
        <p:nvGrpSpPr>
          <p:cNvPr id="83" name="Группа 82"/>
          <p:cNvGrpSpPr/>
          <p:nvPr userDrawn="1"/>
        </p:nvGrpSpPr>
        <p:grpSpPr>
          <a:xfrm>
            <a:off x="-24900" y="-15575"/>
            <a:ext cx="2399871" cy="2436463"/>
            <a:chOff x="-18675" y="-15575"/>
            <a:chExt cx="1799903" cy="2436463"/>
          </a:xfrm>
        </p:grpSpPr>
        <p:cxnSp>
          <p:nvCxnSpPr>
            <p:cNvPr id="84" name="Прямая соединительная линия 8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 userDrawn="1"/>
          </p:nvCxnSpPr>
          <p:spPr>
            <a:xfrm flipV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92"/>
          <p:cNvGrpSpPr/>
          <p:nvPr userDrawn="1"/>
        </p:nvGrpSpPr>
        <p:grpSpPr>
          <a:xfrm flipH="1" flipV="1">
            <a:off x="9792131" y="4440327"/>
            <a:ext cx="2399871" cy="2436463"/>
            <a:chOff x="-18675" y="-15575"/>
            <a:chExt cx="1799903" cy="2436463"/>
          </a:xfrm>
        </p:grpSpPr>
        <p:cxnSp>
          <p:nvCxnSpPr>
            <p:cNvPr id="94" name="Прямая соединительная линия 9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 userDrawn="1"/>
          </p:nvCxnSpPr>
          <p:spPr>
            <a:xfrm flipH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Рисунок 10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63" y="6058464"/>
            <a:ext cx="317395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598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2"/>
          <p:cNvSpPr>
            <a:spLocks noGrp="1"/>
          </p:cNvSpPr>
          <p:nvPr>
            <p:ph type="pic" idx="12"/>
          </p:nvPr>
        </p:nvSpPr>
        <p:spPr>
          <a:xfrm>
            <a:off x="-33265" y="968896"/>
            <a:ext cx="12303428" cy="58957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 flipV="1">
            <a:off x="10555006" y="-865602"/>
            <a:ext cx="1395156" cy="1395220"/>
          </a:xfrm>
          <a:prstGeom prst="line">
            <a:avLst/>
          </a:prstGeom>
          <a:ln w="2159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0796256" y="-1271020"/>
            <a:ext cx="1920213" cy="1944216"/>
          </a:xfrm>
          <a:prstGeom prst="line">
            <a:avLst/>
          </a:prstGeom>
          <a:ln w="4127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 userDrawn="1"/>
        </p:nvCxnSpPr>
        <p:spPr>
          <a:xfrm flipV="1">
            <a:off x="11491835" y="-1457047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-225287" y="5116388"/>
            <a:ext cx="1920213" cy="1944216"/>
          </a:xfrm>
          <a:prstGeom prst="line">
            <a:avLst/>
          </a:prstGeom>
          <a:ln w="17462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-33265" y="5188396"/>
            <a:ext cx="1920213" cy="1944216"/>
          </a:xfrm>
          <a:prstGeom prst="line">
            <a:avLst/>
          </a:prstGeom>
          <a:ln w="254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 userDrawn="1"/>
        </p:nvCxnSpPr>
        <p:spPr>
          <a:xfrm flipV="1">
            <a:off x="-576281" y="6011705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 userDrawn="1"/>
        </p:nvCxnSpPr>
        <p:spPr>
          <a:xfrm>
            <a:off x="-33265" y="980728"/>
            <a:ext cx="12303429" cy="0"/>
          </a:xfrm>
          <a:prstGeom prst="line">
            <a:avLst/>
          </a:prstGeom>
          <a:ln w="381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608937" y="157422"/>
            <a:ext cx="10908976" cy="664467"/>
          </a:xfrm>
        </p:spPr>
        <p:txBody>
          <a:bodyPr/>
          <a:lstStyle>
            <a:lvl1pPr algn="l">
              <a:defRPr b="0"/>
            </a:lvl1pPr>
          </a:lstStyle>
          <a:p>
            <a:endParaRPr lang="ru-RU" dirty="0"/>
          </a:p>
        </p:txBody>
      </p:sp>
      <p:grpSp>
        <p:nvGrpSpPr>
          <p:cNvPr id="83" name="Группа 82"/>
          <p:cNvGrpSpPr/>
          <p:nvPr userDrawn="1"/>
        </p:nvGrpSpPr>
        <p:grpSpPr>
          <a:xfrm>
            <a:off x="-24900" y="-15575"/>
            <a:ext cx="2399871" cy="2436463"/>
            <a:chOff x="-18675" y="-15575"/>
            <a:chExt cx="1799903" cy="2436463"/>
          </a:xfrm>
        </p:grpSpPr>
        <p:cxnSp>
          <p:nvCxnSpPr>
            <p:cNvPr id="84" name="Прямая соединительная линия 8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 userDrawn="1"/>
          </p:nvCxnSpPr>
          <p:spPr>
            <a:xfrm flipV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92"/>
          <p:cNvGrpSpPr/>
          <p:nvPr userDrawn="1"/>
        </p:nvGrpSpPr>
        <p:grpSpPr>
          <a:xfrm flipH="1" flipV="1">
            <a:off x="9792131" y="4440327"/>
            <a:ext cx="2399871" cy="2436463"/>
            <a:chOff x="-18675" y="-15575"/>
            <a:chExt cx="1799903" cy="2436463"/>
          </a:xfrm>
        </p:grpSpPr>
        <p:cxnSp>
          <p:nvCxnSpPr>
            <p:cNvPr id="94" name="Прямая соединительная линия 9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 userDrawn="1"/>
          </p:nvCxnSpPr>
          <p:spPr>
            <a:xfrm flipH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Рисунок 10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63" y="6058464"/>
            <a:ext cx="317395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000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2"/>
          <p:cNvSpPr>
            <a:spLocks noGrp="1"/>
          </p:cNvSpPr>
          <p:nvPr>
            <p:ph type="pic" idx="12"/>
          </p:nvPr>
        </p:nvSpPr>
        <p:spPr>
          <a:xfrm>
            <a:off x="-33265" y="968896"/>
            <a:ext cx="12303428" cy="58957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 flipV="1">
            <a:off x="10555006" y="-865602"/>
            <a:ext cx="1395156" cy="1395220"/>
          </a:xfrm>
          <a:prstGeom prst="line">
            <a:avLst/>
          </a:prstGeom>
          <a:ln w="2159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0796256" y="-1271020"/>
            <a:ext cx="1920213" cy="1944216"/>
          </a:xfrm>
          <a:prstGeom prst="line">
            <a:avLst/>
          </a:prstGeom>
          <a:ln w="4127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 userDrawn="1"/>
        </p:nvCxnSpPr>
        <p:spPr>
          <a:xfrm flipV="1">
            <a:off x="11491835" y="-1457047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-225287" y="5116388"/>
            <a:ext cx="1920213" cy="1944216"/>
          </a:xfrm>
          <a:prstGeom prst="line">
            <a:avLst/>
          </a:prstGeom>
          <a:ln w="17462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-33265" y="5188396"/>
            <a:ext cx="1920213" cy="1944216"/>
          </a:xfrm>
          <a:prstGeom prst="line">
            <a:avLst/>
          </a:prstGeom>
          <a:ln w="254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 userDrawn="1"/>
        </p:nvCxnSpPr>
        <p:spPr>
          <a:xfrm flipV="1">
            <a:off x="-576281" y="6011705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 userDrawn="1"/>
        </p:nvCxnSpPr>
        <p:spPr>
          <a:xfrm>
            <a:off x="-33265" y="980728"/>
            <a:ext cx="12303429" cy="0"/>
          </a:xfrm>
          <a:prstGeom prst="line">
            <a:avLst/>
          </a:prstGeom>
          <a:ln w="381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608937" y="157422"/>
            <a:ext cx="10908976" cy="664467"/>
          </a:xfrm>
        </p:spPr>
        <p:txBody>
          <a:bodyPr/>
          <a:lstStyle>
            <a:lvl1pPr algn="l">
              <a:defRPr b="0"/>
            </a:lvl1pPr>
          </a:lstStyle>
          <a:p>
            <a:endParaRPr lang="ru-RU" dirty="0"/>
          </a:p>
        </p:txBody>
      </p:sp>
      <p:grpSp>
        <p:nvGrpSpPr>
          <p:cNvPr id="83" name="Группа 82"/>
          <p:cNvGrpSpPr/>
          <p:nvPr userDrawn="1"/>
        </p:nvGrpSpPr>
        <p:grpSpPr>
          <a:xfrm>
            <a:off x="-24900" y="-15575"/>
            <a:ext cx="2399871" cy="2436463"/>
            <a:chOff x="-18675" y="-15575"/>
            <a:chExt cx="1799903" cy="2436463"/>
          </a:xfrm>
        </p:grpSpPr>
        <p:cxnSp>
          <p:nvCxnSpPr>
            <p:cNvPr id="84" name="Прямая соединительная линия 8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 userDrawn="1"/>
          </p:nvCxnSpPr>
          <p:spPr>
            <a:xfrm flipV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92"/>
          <p:cNvGrpSpPr/>
          <p:nvPr userDrawn="1"/>
        </p:nvGrpSpPr>
        <p:grpSpPr>
          <a:xfrm flipH="1" flipV="1">
            <a:off x="9792131" y="4440327"/>
            <a:ext cx="2399871" cy="2436463"/>
            <a:chOff x="-18675" y="-15575"/>
            <a:chExt cx="1799903" cy="2436463"/>
          </a:xfrm>
        </p:grpSpPr>
        <p:cxnSp>
          <p:nvCxnSpPr>
            <p:cNvPr id="94" name="Прямая соединительная линия 9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 userDrawn="1"/>
          </p:nvCxnSpPr>
          <p:spPr>
            <a:xfrm flipH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Рисунок 10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63" y="6058464"/>
            <a:ext cx="317395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91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2"/>
          <p:cNvSpPr>
            <a:spLocks noGrp="1"/>
          </p:cNvSpPr>
          <p:nvPr>
            <p:ph type="pic" idx="12"/>
          </p:nvPr>
        </p:nvSpPr>
        <p:spPr>
          <a:xfrm>
            <a:off x="-33265" y="968896"/>
            <a:ext cx="12303428" cy="58957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 flipV="1">
            <a:off x="10555006" y="-865602"/>
            <a:ext cx="1395156" cy="1395220"/>
          </a:xfrm>
          <a:prstGeom prst="line">
            <a:avLst/>
          </a:prstGeom>
          <a:ln w="2159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0796256" y="-1271020"/>
            <a:ext cx="1920213" cy="1944216"/>
          </a:xfrm>
          <a:prstGeom prst="line">
            <a:avLst/>
          </a:prstGeom>
          <a:ln w="4127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 userDrawn="1"/>
        </p:nvCxnSpPr>
        <p:spPr>
          <a:xfrm flipV="1">
            <a:off x="11491835" y="-1457047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-225287" y="5116388"/>
            <a:ext cx="1920213" cy="1944216"/>
          </a:xfrm>
          <a:prstGeom prst="line">
            <a:avLst/>
          </a:prstGeom>
          <a:ln w="17462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-33265" y="5188396"/>
            <a:ext cx="1920213" cy="1944216"/>
          </a:xfrm>
          <a:prstGeom prst="line">
            <a:avLst/>
          </a:prstGeom>
          <a:ln w="254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 userDrawn="1"/>
        </p:nvCxnSpPr>
        <p:spPr>
          <a:xfrm flipV="1">
            <a:off x="-576281" y="6011705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 userDrawn="1"/>
        </p:nvCxnSpPr>
        <p:spPr>
          <a:xfrm>
            <a:off x="-33265" y="980728"/>
            <a:ext cx="12303429" cy="0"/>
          </a:xfrm>
          <a:prstGeom prst="line">
            <a:avLst/>
          </a:prstGeom>
          <a:ln w="381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608937" y="157422"/>
            <a:ext cx="10908976" cy="664467"/>
          </a:xfrm>
        </p:spPr>
        <p:txBody>
          <a:bodyPr/>
          <a:lstStyle>
            <a:lvl1pPr algn="l">
              <a:defRPr b="0"/>
            </a:lvl1pPr>
          </a:lstStyle>
          <a:p>
            <a:endParaRPr lang="ru-RU" dirty="0"/>
          </a:p>
        </p:txBody>
      </p:sp>
      <p:grpSp>
        <p:nvGrpSpPr>
          <p:cNvPr id="83" name="Группа 82"/>
          <p:cNvGrpSpPr/>
          <p:nvPr userDrawn="1"/>
        </p:nvGrpSpPr>
        <p:grpSpPr>
          <a:xfrm>
            <a:off x="-24900" y="-15575"/>
            <a:ext cx="2399871" cy="2436463"/>
            <a:chOff x="-18675" y="-15575"/>
            <a:chExt cx="1799903" cy="2436463"/>
          </a:xfrm>
        </p:grpSpPr>
        <p:cxnSp>
          <p:nvCxnSpPr>
            <p:cNvPr id="84" name="Прямая соединительная линия 8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 userDrawn="1"/>
          </p:nvCxnSpPr>
          <p:spPr>
            <a:xfrm flipV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92"/>
          <p:cNvGrpSpPr/>
          <p:nvPr userDrawn="1"/>
        </p:nvGrpSpPr>
        <p:grpSpPr>
          <a:xfrm flipH="1" flipV="1">
            <a:off x="9792131" y="4440327"/>
            <a:ext cx="2399871" cy="2436463"/>
            <a:chOff x="-18675" y="-15575"/>
            <a:chExt cx="1799903" cy="2436463"/>
          </a:xfrm>
        </p:grpSpPr>
        <p:cxnSp>
          <p:nvCxnSpPr>
            <p:cNvPr id="94" name="Прямая соединительная линия 9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 userDrawn="1"/>
          </p:nvCxnSpPr>
          <p:spPr>
            <a:xfrm flipH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Рисунок 10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63" y="6058464"/>
            <a:ext cx="317395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673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2"/>
          <p:cNvSpPr>
            <a:spLocks noGrp="1"/>
          </p:cNvSpPr>
          <p:nvPr>
            <p:ph type="pic" idx="12"/>
          </p:nvPr>
        </p:nvSpPr>
        <p:spPr>
          <a:xfrm>
            <a:off x="-33265" y="968896"/>
            <a:ext cx="12303428" cy="58957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 flipV="1">
            <a:off x="10555006" y="-865602"/>
            <a:ext cx="1395156" cy="1395220"/>
          </a:xfrm>
          <a:prstGeom prst="line">
            <a:avLst/>
          </a:prstGeom>
          <a:ln w="2159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0796256" y="-1271020"/>
            <a:ext cx="1920213" cy="1944216"/>
          </a:xfrm>
          <a:prstGeom prst="line">
            <a:avLst/>
          </a:prstGeom>
          <a:ln w="4127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 userDrawn="1"/>
        </p:nvCxnSpPr>
        <p:spPr>
          <a:xfrm flipV="1">
            <a:off x="11491835" y="-1457047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-225287" y="5116388"/>
            <a:ext cx="1920213" cy="1944216"/>
          </a:xfrm>
          <a:prstGeom prst="line">
            <a:avLst/>
          </a:prstGeom>
          <a:ln w="17462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-33265" y="5188396"/>
            <a:ext cx="1920213" cy="1944216"/>
          </a:xfrm>
          <a:prstGeom prst="line">
            <a:avLst/>
          </a:prstGeom>
          <a:ln w="254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 userDrawn="1"/>
        </p:nvCxnSpPr>
        <p:spPr>
          <a:xfrm flipV="1">
            <a:off x="-576281" y="6011705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 userDrawn="1"/>
        </p:nvCxnSpPr>
        <p:spPr>
          <a:xfrm>
            <a:off x="-33265" y="980728"/>
            <a:ext cx="12303429" cy="0"/>
          </a:xfrm>
          <a:prstGeom prst="line">
            <a:avLst/>
          </a:prstGeom>
          <a:ln w="381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608937" y="157422"/>
            <a:ext cx="10908976" cy="664467"/>
          </a:xfrm>
        </p:spPr>
        <p:txBody>
          <a:bodyPr/>
          <a:lstStyle>
            <a:lvl1pPr algn="l">
              <a:defRPr b="0"/>
            </a:lvl1pPr>
          </a:lstStyle>
          <a:p>
            <a:endParaRPr lang="ru-RU" dirty="0"/>
          </a:p>
        </p:txBody>
      </p:sp>
      <p:grpSp>
        <p:nvGrpSpPr>
          <p:cNvPr id="83" name="Группа 82"/>
          <p:cNvGrpSpPr/>
          <p:nvPr userDrawn="1"/>
        </p:nvGrpSpPr>
        <p:grpSpPr>
          <a:xfrm>
            <a:off x="-24900" y="-15575"/>
            <a:ext cx="2399871" cy="2436463"/>
            <a:chOff x="-18675" y="-15575"/>
            <a:chExt cx="1799903" cy="2436463"/>
          </a:xfrm>
        </p:grpSpPr>
        <p:cxnSp>
          <p:nvCxnSpPr>
            <p:cNvPr id="84" name="Прямая соединительная линия 8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 userDrawn="1"/>
          </p:nvCxnSpPr>
          <p:spPr>
            <a:xfrm flipV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92"/>
          <p:cNvGrpSpPr/>
          <p:nvPr userDrawn="1"/>
        </p:nvGrpSpPr>
        <p:grpSpPr>
          <a:xfrm flipH="1" flipV="1">
            <a:off x="9792131" y="4440327"/>
            <a:ext cx="2399871" cy="2436463"/>
            <a:chOff x="-18675" y="-15575"/>
            <a:chExt cx="1799903" cy="2436463"/>
          </a:xfrm>
        </p:grpSpPr>
        <p:cxnSp>
          <p:nvCxnSpPr>
            <p:cNvPr id="94" name="Прямая соединительная линия 9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 userDrawn="1"/>
          </p:nvCxnSpPr>
          <p:spPr>
            <a:xfrm flipH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Рисунок 10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63" y="6058464"/>
            <a:ext cx="317395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17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2"/>
          <p:cNvSpPr>
            <a:spLocks noGrp="1"/>
          </p:cNvSpPr>
          <p:nvPr>
            <p:ph type="pic" idx="12"/>
          </p:nvPr>
        </p:nvSpPr>
        <p:spPr>
          <a:xfrm>
            <a:off x="-33265" y="968896"/>
            <a:ext cx="12303428" cy="58957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 flipV="1">
            <a:off x="10555006" y="-865602"/>
            <a:ext cx="1395156" cy="1395220"/>
          </a:xfrm>
          <a:prstGeom prst="line">
            <a:avLst/>
          </a:prstGeom>
          <a:ln w="2159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0796256" y="-1271020"/>
            <a:ext cx="1920213" cy="1944216"/>
          </a:xfrm>
          <a:prstGeom prst="line">
            <a:avLst/>
          </a:prstGeom>
          <a:ln w="4127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 userDrawn="1"/>
        </p:nvCxnSpPr>
        <p:spPr>
          <a:xfrm flipV="1">
            <a:off x="11491835" y="-1457047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-225287" y="5116388"/>
            <a:ext cx="1920213" cy="1944216"/>
          </a:xfrm>
          <a:prstGeom prst="line">
            <a:avLst/>
          </a:prstGeom>
          <a:ln w="17462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-33265" y="5188396"/>
            <a:ext cx="1920213" cy="1944216"/>
          </a:xfrm>
          <a:prstGeom prst="line">
            <a:avLst/>
          </a:prstGeom>
          <a:ln w="254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 userDrawn="1"/>
        </p:nvCxnSpPr>
        <p:spPr>
          <a:xfrm flipV="1">
            <a:off x="-576281" y="6011705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 userDrawn="1"/>
        </p:nvCxnSpPr>
        <p:spPr>
          <a:xfrm>
            <a:off x="-33265" y="980728"/>
            <a:ext cx="12303429" cy="0"/>
          </a:xfrm>
          <a:prstGeom prst="line">
            <a:avLst/>
          </a:prstGeom>
          <a:ln w="381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608937" y="157422"/>
            <a:ext cx="10908976" cy="664467"/>
          </a:xfrm>
        </p:spPr>
        <p:txBody>
          <a:bodyPr/>
          <a:lstStyle>
            <a:lvl1pPr algn="l">
              <a:defRPr b="0"/>
            </a:lvl1pPr>
          </a:lstStyle>
          <a:p>
            <a:endParaRPr lang="ru-RU" dirty="0"/>
          </a:p>
        </p:txBody>
      </p:sp>
      <p:grpSp>
        <p:nvGrpSpPr>
          <p:cNvPr id="83" name="Группа 82"/>
          <p:cNvGrpSpPr/>
          <p:nvPr userDrawn="1"/>
        </p:nvGrpSpPr>
        <p:grpSpPr>
          <a:xfrm>
            <a:off x="-24900" y="-15575"/>
            <a:ext cx="2399871" cy="2436463"/>
            <a:chOff x="-18675" y="-15575"/>
            <a:chExt cx="1799903" cy="2436463"/>
          </a:xfrm>
        </p:grpSpPr>
        <p:cxnSp>
          <p:nvCxnSpPr>
            <p:cNvPr id="84" name="Прямая соединительная линия 8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 userDrawn="1"/>
          </p:nvCxnSpPr>
          <p:spPr>
            <a:xfrm flipV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92"/>
          <p:cNvGrpSpPr/>
          <p:nvPr userDrawn="1"/>
        </p:nvGrpSpPr>
        <p:grpSpPr>
          <a:xfrm flipH="1" flipV="1">
            <a:off x="9792131" y="4440327"/>
            <a:ext cx="2399871" cy="2436463"/>
            <a:chOff x="-18675" y="-15575"/>
            <a:chExt cx="1799903" cy="2436463"/>
          </a:xfrm>
        </p:grpSpPr>
        <p:cxnSp>
          <p:nvCxnSpPr>
            <p:cNvPr id="94" name="Прямая соединительная линия 9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 userDrawn="1"/>
          </p:nvCxnSpPr>
          <p:spPr>
            <a:xfrm flipH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Рисунок 10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63" y="6058464"/>
            <a:ext cx="317395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955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2"/>
          <p:cNvSpPr>
            <a:spLocks noGrp="1"/>
          </p:cNvSpPr>
          <p:nvPr>
            <p:ph type="pic" idx="12"/>
          </p:nvPr>
        </p:nvSpPr>
        <p:spPr>
          <a:xfrm>
            <a:off x="-33265" y="968896"/>
            <a:ext cx="12303428" cy="58957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 flipV="1">
            <a:off x="10555006" y="-865602"/>
            <a:ext cx="1395156" cy="1395220"/>
          </a:xfrm>
          <a:prstGeom prst="line">
            <a:avLst/>
          </a:prstGeom>
          <a:ln w="2159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0796256" y="-1271020"/>
            <a:ext cx="1920213" cy="1944216"/>
          </a:xfrm>
          <a:prstGeom prst="line">
            <a:avLst/>
          </a:prstGeom>
          <a:ln w="4127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 userDrawn="1"/>
        </p:nvCxnSpPr>
        <p:spPr>
          <a:xfrm flipV="1">
            <a:off x="11491835" y="-1457047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-225287" y="5116388"/>
            <a:ext cx="1920213" cy="1944216"/>
          </a:xfrm>
          <a:prstGeom prst="line">
            <a:avLst/>
          </a:prstGeom>
          <a:ln w="17462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-33265" y="5188396"/>
            <a:ext cx="1920213" cy="1944216"/>
          </a:xfrm>
          <a:prstGeom prst="line">
            <a:avLst/>
          </a:prstGeom>
          <a:ln w="254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 userDrawn="1"/>
        </p:nvCxnSpPr>
        <p:spPr>
          <a:xfrm flipV="1">
            <a:off x="-576281" y="6011705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 userDrawn="1"/>
        </p:nvCxnSpPr>
        <p:spPr>
          <a:xfrm>
            <a:off x="-33265" y="980728"/>
            <a:ext cx="12303429" cy="0"/>
          </a:xfrm>
          <a:prstGeom prst="line">
            <a:avLst/>
          </a:prstGeom>
          <a:ln w="381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608937" y="157422"/>
            <a:ext cx="10908976" cy="664467"/>
          </a:xfrm>
        </p:spPr>
        <p:txBody>
          <a:bodyPr/>
          <a:lstStyle>
            <a:lvl1pPr algn="l">
              <a:defRPr b="0"/>
            </a:lvl1pPr>
          </a:lstStyle>
          <a:p>
            <a:endParaRPr lang="ru-RU" dirty="0"/>
          </a:p>
        </p:txBody>
      </p:sp>
      <p:grpSp>
        <p:nvGrpSpPr>
          <p:cNvPr id="83" name="Группа 82"/>
          <p:cNvGrpSpPr/>
          <p:nvPr userDrawn="1"/>
        </p:nvGrpSpPr>
        <p:grpSpPr>
          <a:xfrm>
            <a:off x="-24900" y="-15575"/>
            <a:ext cx="2399871" cy="2436463"/>
            <a:chOff x="-18675" y="-15575"/>
            <a:chExt cx="1799903" cy="2436463"/>
          </a:xfrm>
        </p:grpSpPr>
        <p:cxnSp>
          <p:nvCxnSpPr>
            <p:cNvPr id="84" name="Прямая соединительная линия 8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 userDrawn="1"/>
          </p:nvCxnSpPr>
          <p:spPr>
            <a:xfrm flipV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92"/>
          <p:cNvGrpSpPr/>
          <p:nvPr userDrawn="1"/>
        </p:nvGrpSpPr>
        <p:grpSpPr>
          <a:xfrm flipH="1" flipV="1">
            <a:off x="9792131" y="4440327"/>
            <a:ext cx="2399871" cy="2436463"/>
            <a:chOff x="-18675" y="-15575"/>
            <a:chExt cx="1799903" cy="2436463"/>
          </a:xfrm>
        </p:grpSpPr>
        <p:cxnSp>
          <p:nvCxnSpPr>
            <p:cNvPr id="94" name="Прямая соединительная линия 9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 userDrawn="1"/>
          </p:nvCxnSpPr>
          <p:spPr>
            <a:xfrm flipH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Рисунок 10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63" y="6058464"/>
            <a:ext cx="317395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39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2"/>
          <p:cNvSpPr>
            <a:spLocks noGrp="1"/>
          </p:cNvSpPr>
          <p:nvPr>
            <p:ph type="pic" idx="12"/>
          </p:nvPr>
        </p:nvSpPr>
        <p:spPr>
          <a:xfrm>
            <a:off x="-33265" y="968896"/>
            <a:ext cx="12303428" cy="58957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 flipV="1">
            <a:off x="10555006" y="-865602"/>
            <a:ext cx="1395156" cy="1395220"/>
          </a:xfrm>
          <a:prstGeom prst="line">
            <a:avLst/>
          </a:prstGeom>
          <a:ln w="2159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0796256" y="-1271020"/>
            <a:ext cx="1920213" cy="1944216"/>
          </a:xfrm>
          <a:prstGeom prst="line">
            <a:avLst/>
          </a:prstGeom>
          <a:ln w="4127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 userDrawn="1"/>
        </p:nvCxnSpPr>
        <p:spPr>
          <a:xfrm flipV="1">
            <a:off x="11491835" y="-1457047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-225287" y="5116388"/>
            <a:ext cx="1920213" cy="1944216"/>
          </a:xfrm>
          <a:prstGeom prst="line">
            <a:avLst/>
          </a:prstGeom>
          <a:ln w="17462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-33265" y="5188396"/>
            <a:ext cx="1920213" cy="1944216"/>
          </a:xfrm>
          <a:prstGeom prst="line">
            <a:avLst/>
          </a:prstGeom>
          <a:ln w="254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 userDrawn="1"/>
        </p:nvCxnSpPr>
        <p:spPr>
          <a:xfrm flipV="1">
            <a:off x="-576281" y="6011705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 userDrawn="1"/>
        </p:nvCxnSpPr>
        <p:spPr>
          <a:xfrm>
            <a:off x="-33265" y="980728"/>
            <a:ext cx="12303429" cy="0"/>
          </a:xfrm>
          <a:prstGeom prst="line">
            <a:avLst/>
          </a:prstGeom>
          <a:ln w="381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608937" y="157422"/>
            <a:ext cx="10908976" cy="664467"/>
          </a:xfrm>
        </p:spPr>
        <p:txBody>
          <a:bodyPr/>
          <a:lstStyle>
            <a:lvl1pPr algn="l">
              <a:defRPr b="0"/>
            </a:lvl1pPr>
          </a:lstStyle>
          <a:p>
            <a:endParaRPr lang="ru-RU" dirty="0"/>
          </a:p>
        </p:txBody>
      </p:sp>
      <p:grpSp>
        <p:nvGrpSpPr>
          <p:cNvPr id="83" name="Группа 82"/>
          <p:cNvGrpSpPr/>
          <p:nvPr userDrawn="1"/>
        </p:nvGrpSpPr>
        <p:grpSpPr>
          <a:xfrm>
            <a:off x="-24900" y="-15575"/>
            <a:ext cx="2399871" cy="2436463"/>
            <a:chOff x="-18675" y="-15575"/>
            <a:chExt cx="1799903" cy="2436463"/>
          </a:xfrm>
        </p:grpSpPr>
        <p:cxnSp>
          <p:nvCxnSpPr>
            <p:cNvPr id="84" name="Прямая соединительная линия 8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 userDrawn="1"/>
          </p:nvCxnSpPr>
          <p:spPr>
            <a:xfrm flipV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92"/>
          <p:cNvGrpSpPr/>
          <p:nvPr userDrawn="1"/>
        </p:nvGrpSpPr>
        <p:grpSpPr>
          <a:xfrm flipH="1" flipV="1">
            <a:off x="9792131" y="4440327"/>
            <a:ext cx="2399871" cy="2436463"/>
            <a:chOff x="-18675" y="-15575"/>
            <a:chExt cx="1799903" cy="2436463"/>
          </a:xfrm>
        </p:grpSpPr>
        <p:cxnSp>
          <p:nvCxnSpPr>
            <p:cNvPr id="94" name="Прямая соединительная линия 9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 userDrawn="1"/>
          </p:nvCxnSpPr>
          <p:spPr>
            <a:xfrm flipH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Рисунок 10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63" y="6058464"/>
            <a:ext cx="317395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152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2"/>
          <p:cNvSpPr>
            <a:spLocks noGrp="1"/>
          </p:cNvSpPr>
          <p:nvPr>
            <p:ph type="pic" idx="12"/>
          </p:nvPr>
        </p:nvSpPr>
        <p:spPr>
          <a:xfrm>
            <a:off x="-33265" y="968896"/>
            <a:ext cx="12303428" cy="58957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 flipV="1">
            <a:off x="10555006" y="-865602"/>
            <a:ext cx="1395156" cy="1395220"/>
          </a:xfrm>
          <a:prstGeom prst="line">
            <a:avLst/>
          </a:prstGeom>
          <a:ln w="2159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0796256" y="-1271020"/>
            <a:ext cx="1920213" cy="1944216"/>
          </a:xfrm>
          <a:prstGeom prst="line">
            <a:avLst/>
          </a:prstGeom>
          <a:ln w="4127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 userDrawn="1"/>
        </p:nvCxnSpPr>
        <p:spPr>
          <a:xfrm flipV="1">
            <a:off x="11491835" y="-1457047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-225287" y="5116388"/>
            <a:ext cx="1920213" cy="1944216"/>
          </a:xfrm>
          <a:prstGeom prst="line">
            <a:avLst/>
          </a:prstGeom>
          <a:ln w="17462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-33265" y="5188396"/>
            <a:ext cx="1920213" cy="1944216"/>
          </a:xfrm>
          <a:prstGeom prst="line">
            <a:avLst/>
          </a:prstGeom>
          <a:ln w="254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 userDrawn="1"/>
        </p:nvCxnSpPr>
        <p:spPr>
          <a:xfrm flipV="1">
            <a:off x="-576281" y="6011705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 userDrawn="1"/>
        </p:nvCxnSpPr>
        <p:spPr>
          <a:xfrm>
            <a:off x="-33265" y="980728"/>
            <a:ext cx="12303429" cy="0"/>
          </a:xfrm>
          <a:prstGeom prst="line">
            <a:avLst/>
          </a:prstGeom>
          <a:ln w="381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608937" y="157422"/>
            <a:ext cx="10908976" cy="664467"/>
          </a:xfrm>
        </p:spPr>
        <p:txBody>
          <a:bodyPr/>
          <a:lstStyle>
            <a:lvl1pPr algn="l">
              <a:defRPr b="0"/>
            </a:lvl1pPr>
          </a:lstStyle>
          <a:p>
            <a:endParaRPr lang="ru-RU" dirty="0"/>
          </a:p>
        </p:txBody>
      </p:sp>
      <p:grpSp>
        <p:nvGrpSpPr>
          <p:cNvPr id="83" name="Группа 82"/>
          <p:cNvGrpSpPr/>
          <p:nvPr userDrawn="1"/>
        </p:nvGrpSpPr>
        <p:grpSpPr>
          <a:xfrm>
            <a:off x="-24900" y="-15575"/>
            <a:ext cx="2399871" cy="2436463"/>
            <a:chOff x="-18675" y="-15575"/>
            <a:chExt cx="1799903" cy="2436463"/>
          </a:xfrm>
        </p:grpSpPr>
        <p:cxnSp>
          <p:nvCxnSpPr>
            <p:cNvPr id="84" name="Прямая соединительная линия 8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 userDrawn="1"/>
          </p:nvCxnSpPr>
          <p:spPr>
            <a:xfrm flipV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92"/>
          <p:cNvGrpSpPr/>
          <p:nvPr userDrawn="1"/>
        </p:nvGrpSpPr>
        <p:grpSpPr>
          <a:xfrm flipH="1" flipV="1">
            <a:off x="9792131" y="4440327"/>
            <a:ext cx="2399871" cy="2436463"/>
            <a:chOff x="-18675" y="-15575"/>
            <a:chExt cx="1799903" cy="2436463"/>
          </a:xfrm>
        </p:grpSpPr>
        <p:cxnSp>
          <p:nvCxnSpPr>
            <p:cNvPr id="94" name="Прямая соединительная линия 9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 userDrawn="1"/>
          </p:nvCxnSpPr>
          <p:spPr>
            <a:xfrm flipH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Рисунок 10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63" y="6058464"/>
            <a:ext cx="317395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663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2"/>
          <p:cNvSpPr>
            <a:spLocks noGrp="1"/>
          </p:cNvSpPr>
          <p:nvPr>
            <p:ph type="pic" idx="12"/>
          </p:nvPr>
        </p:nvSpPr>
        <p:spPr>
          <a:xfrm>
            <a:off x="-33265" y="968896"/>
            <a:ext cx="12303428" cy="58957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 flipV="1">
            <a:off x="10555006" y="-865602"/>
            <a:ext cx="1395156" cy="1395220"/>
          </a:xfrm>
          <a:prstGeom prst="line">
            <a:avLst/>
          </a:prstGeom>
          <a:ln w="2159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0796256" y="-1271020"/>
            <a:ext cx="1920213" cy="1944216"/>
          </a:xfrm>
          <a:prstGeom prst="line">
            <a:avLst/>
          </a:prstGeom>
          <a:ln w="4127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 userDrawn="1"/>
        </p:nvCxnSpPr>
        <p:spPr>
          <a:xfrm flipV="1">
            <a:off x="11491835" y="-1457047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-225287" y="5116388"/>
            <a:ext cx="1920213" cy="1944216"/>
          </a:xfrm>
          <a:prstGeom prst="line">
            <a:avLst/>
          </a:prstGeom>
          <a:ln w="17462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-33265" y="5188396"/>
            <a:ext cx="1920213" cy="1944216"/>
          </a:xfrm>
          <a:prstGeom prst="line">
            <a:avLst/>
          </a:prstGeom>
          <a:ln w="254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 userDrawn="1"/>
        </p:nvCxnSpPr>
        <p:spPr>
          <a:xfrm flipV="1">
            <a:off x="-576281" y="6011705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 userDrawn="1"/>
        </p:nvCxnSpPr>
        <p:spPr>
          <a:xfrm>
            <a:off x="-33265" y="980728"/>
            <a:ext cx="12303429" cy="0"/>
          </a:xfrm>
          <a:prstGeom prst="line">
            <a:avLst/>
          </a:prstGeom>
          <a:ln w="381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608937" y="157422"/>
            <a:ext cx="10908976" cy="664467"/>
          </a:xfrm>
        </p:spPr>
        <p:txBody>
          <a:bodyPr/>
          <a:lstStyle>
            <a:lvl1pPr algn="l">
              <a:defRPr b="0"/>
            </a:lvl1pPr>
          </a:lstStyle>
          <a:p>
            <a:endParaRPr lang="ru-RU" dirty="0"/>
          </a:p>
        </p:txBody>
      </p:sp>
      <p:grpSp>
        <p:nvGrpSpPr>
          <p:cNvPr id="83" name="Группа 82"/>
          <p:cNvGrpSpPr/>
          <p:nvPr userDrawn="1"/>
        </p:nvGrpSpPr>
        <p:grpSpPr>
          <a:xfrm>
            <a:off x="-24900" y="-15575"/>
            <a:ext cx="2399871" cy="2436463"/>
            <a:chOff x="-18675" y="-15575"/>
            <a:chExt cx="1799903" cy="2436463"/>
          </a:xfrm>
        </p:grpSpPr>
        <p:cxnSp>
          <p:nvCxnSpPr>
            <p:cNvPr id="84" name="Прямая соединительная линия 8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 userDrawn="1"/>
          </p:nvCxnSpPr>
          <p:spPr>
            <a:xfrm flipV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92"/>
          <p:cNvGrpSpPr/>
          <p:nvPr userDrawn="1"/>
        </p:nvGrpSpPr>
        <p:grpSpPr>
          <a:xfrm flipH="1" flipV="1">
            <a:off x="9792131" y="4440327"/>
            <a:ext cx="2399871" cy="2436463"/>
            <a:chOff x="-18675" y="-15575"/>
            <a:chExt cx="1799903" cy="2436463"/>
          </a:xfrm>
        </p:grpSpPr>
        <p:cxnSp>
          <p:nvCxnSpPr>
            <p:cNvPr id="94" name="Прямая соединительная линия 9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 userDrawn="1"/>
          </p:nvCxnSpPr>
          <p:spPr>
            <a:xfrm flipH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Рисунок 10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63" y="6058464"/>
            <a:ext cx="317395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085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>
            <a:off x="1007436" y="6125112"/>
            <a:ext cx="2844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Группа</a:t>
            </a:r>
            <a:r>
              <a:rPr lang="ru-RU" sz="1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Компаний ХОСТ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496" y="6125112"/>
            <a:ext cx="982137" cy="479056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07436" y="6239043"/>
            <a:ext cx="2844800" cy="365125"/>
          </a:xfrm>
        </p:spPr>
        <p:txBody>
          <a:bodyPr/>
          <a:lstStyle/>
          <a:p>
            <a:fld id="{A1D9BDD6-D359-4579-B81D-4042D7837D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727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1007435" y="274638"/>
            <a:ext cx="10510479" cy="490066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1007435" y="6388246"/>
            <a:ext cx="2844800" cy="215922"/>
          </a:xfrm>
        </p:spPr>
        <p:txBody>
          <a:bodyPr anchor="t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E018968A-8B83-44BE-B609-481B6DB1DC82}" type="datetime4">
              <a:rPr lang="ru-RU" sz="1000" smtClean="0"/>
              <a:pPr/>
              <a:t>14 марта 2018 г.</a:t>
            </a:fld>
            <a:endParaRPr lang="ru-RU" sz="100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7436" y="6125112"/>
            <a:ext cx="2844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Группа</a:t>
            </a:r>
            <a:r>
              <a:rPr lang="ru-RU" sz="1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Компаний ХОСТ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496" y="6125112"/>
            <a:ext cx="982137" cy="479056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1044766" y="895510"/>
            <a:ext cx="196215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3621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1007435" y="274638"/>
            <a:ext cx="10510479" cy="490066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1007435" y="6388246"/>
            <a:ext cx="2844800" cy="215922"/>
          </a:xfrm>
        </p:spPr>
        <p:txBody>
          <a:bodyPr anchor="t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E018968A-8B83-44BE-B609-481B6DB1DC82}" type="datetime4">
              <a:rPr lang="ru-RU" sz="1000" smtClean="0"/>
              <a:pPr/>
              <a:t>14 марта 2018 г.</a:t>
            </a:fld>
            <a:endParaRPr lang="ru-RU" sz="100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7436" y="6125112"/>
            <a:ext cx="2844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Группа</a:t>
            </a:r>
            <a:r>
              <a:rPr lang="ru-RU" sz="1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Компаний ХОСТ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496" y="6125112"/>
            <a:ext cx="982137" cy="479056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1044766" y="895510"/>
            <a:ext cx="196215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/>
          <p:nvPr userDrawn="1"/>
        </p:nvSpPr>
        <p:spPr>
          <a:xfrm>
            <a:off x="1044765" y="1895707"/>
            <a:ext cx="10528111" cy="39363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dist="12700" dir="54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1044575" y="1196975"/>
            <a:ext cx="10528300" cy="576263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ru-RU" dirty="0"/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12"/>
          </p:nvPr>
        </p:nvSpPr>
        <p:spPr>
          <a:xfrm>
            <a:off x="1200150" y="2060575"/>
            <a:ext cx="6335713" cy="3600450"/>
          </a:xfrm>
        </p:spPr>
        <p:txBody>
          <a:bodyPr/>
          <a:lstStyle/>
          <a:p>
            <a:endParaRPr lang="ru-RU"/>
          </a:p>
        </p:txBody>
      </p:sp>
      <p:sp>
        <p:nvSpPr>
          <p:cNvPr id="14" name="Текст 2"/>
          <p:cNvSpPr>
            <a:spLocks noGrp="1"/>
          </p:cNvSpPr>
          <p:nvPr>
            <p:ph type="body" sz="quarter" idx="13"/>
          </p:nvPr>
        </p:nvSpPr>
        <p:spPr>
          <a:xfrm>
            <a:off x="7691248" y="2076246"/>
            <a:ext cx="3661336" cy="3584779"/>
          </a:xfrm>
        </p:spPr>
        <p:txBody>
          <a:bodyPr>
            <a:normAutofit/>
          </a:bodyPr>
          <a:lstStyle>
            <a:lvl1pPr marL="342900" indent="-342900">
              <a:buFont typeface="Verdana" panose="020B0604030504040204" pitchFamily="34" charset="0"/>
              <a:buChar char="―"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9343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1007435" y="274638"/>
            <a:ext cx="10510479" cy="490066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1007435" y="6388246"/>
            <a:ext cx="2844800" cy="215922"/>
          </a:xfrm>
        </p:spPr>
        <p:txBody>
          <a:bodyPr anchor="t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E018968A-8B83-44BE-B609-481B6DB1DC82}" type="datetime4">
              <a:rPr lang="ru-RU" sz="1000" smtClean="0"/>
              <a:pPr/>
              <a:t>14 марта 2018 г.</a:t>
            </a:fld>
            <a:endParaRPr lang="ru-RU" sz="100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7436" y="6125112"/>
            <a:ext cx="2844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Группа</a:t>
            </a:r>
            <a:r>
              <a:rPr lang="ru-RU" sz="1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Компаний ХОСТ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496" y="6125112"/>
            <a:ext cx="982137" cy="479056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1044766" y="895510"/>
            <a:ext cx="196215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 userDrawn="1"/>
        </p:nvSpPr>
        <p:spPr>
          <a:xfrm>
            <a:off x="1044764" y="1238252"/>
            <a:ext cx="3298635" cy="4772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4659502" y="1238249"/>
            <a:ext cx="3298635" cy="4772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 userDrawn="1"/>
        </p:nvSpPr>
        <p:spPr>
          <a:xfrm>
            <a:off x="8274241" y="1238250"/>
            <a:ext cx="3298635" cy="47720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 19"/>
          <p:cNvSpPr>
            <a:spLocks noChangeAspect="1"/>
          </p:cNvSpPr>
          <p:nvPr userDrawn="1"/>
        </p:nvSpPr>
        <p:spPr>
          <a:xfrm>
            <a:off x="2157743" y="1414777"/>
            <a:ext cx="1072677" cy="1023761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>
            <a:spLocks noChangeAspect="1"/>
          </p:cNvSpPr>
          <p:nvPr userDrawn="1"/>
        </p:nvSpPr>
        <p:spPr>
          <a:xfrm>
            <a:off x="5772480" y="1414776"/>
            <a:ext cx="1072677" cy="1023761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>
            <a:spLocks noChangeAspect="1"/>
          </p:cNvSpPr>
          <p:nvPr userDrawn="1"/>
        </p:nvSpPr>
        <p:spPr>
          <a:xfrm>
            <a:off x="9387219" y="1414776"/>
            <a:ext cx="1072677" cy="1023761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1"/>
          </p:nvPr>
        </p:nvSpPr>
        <p:spPr>
          <a:xfrm>
            <a:off x="2405950" y="1641021"/>
            <a:ext cx="576262" cy="576263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ru-RU" dirty="0"/>
          </a:p>
        </p:txBody>
      </p:sp>
      <p:sp>
        <p:nvSpPr>
          <p:cNvPr id="25" name="Рисунок 2"/>
          <p:cNvSpPr>
            <a:spLocks noGrp="1"/>
          </p:cNvSpPr>
          <p:nvPr>
            <p:ph type="pic" sz="quarter" idx="12"/>
          </p:nvPr>
        </p:nvSpPr>
        <p:spPr>
          <a:xfrm>
            <a:off x="6020689" y="1641021"/>
            <a:ext cx="576262" cy="576263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ru-RU" dirty="0"/>
          </a:p>
        </p:txBody>
      </p:sp>
      <p:sp>
        <p:nvSpPr>
          <p:cNvPr id="26" name="Рисунок 2"/>
          <p:cNvSpPr>
            <a:spLocks noGrp="1"/>
          </p:cNvSpPr>
          <p:nvPr>
            <p:ph type="pic" sz="quarter" idx="13"/>
          </p:nvPr>
        </p:nvSpPr>
        <p:spPr>
          <a:xfrm>
            <a:off x="9635426" y="1641021"/>
            <a:ext cx="576262" cy="576263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ru-RU" dirty="0"/>
          </a:p>
        </p:txBody>
      </p:sp>
      <p:sp>
        <p:nvSpPr>
          <p:cNvPr id="28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1199456" y="2664782"/>
            <a:ext cx="3024336" cy="443054"/>
          </a:xfrm>
        </p:spPr>
        <p:txBody>
          <a:bodyPr>
            <a:normAutofit/>
          </a:bodyPr>
          <a:lstStyle>
            <a:lvl1pPr marL="0" indent="0" algn="ctr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29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4796652" y="2664782"/>
            <a:ext cx="3024336" cy="443054"/>
          </a:xfrm>
        </p:spPr>
        <p:txBody>
          <a:bodyPr>
            <a:normAutofit/>
          </a:bodyPr>
          <a:lstStyle>
            <a:lvl1pPr marL="0" indent="0" algn="ctr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30" name="Текст 2"/>
          <p:cNvSpPr>
            <a:spLocks noGrp="1"/>
          </p:cNvSpPr>
          <p:nvPr>
            <p:ph type="body" sz="quarter" idx="16" hasCustomPrompt="1"/>
          </p:nvPr>
        </p:nvSpPr>
        <p:spPr>
          <a:xfrm>
            <a:off x="8411389" y="2662056"/>
            <a:ext cx="3024336" cy="443054"/>
          </a:xfrm>
        </p:spPr>
        <p:txBody>
          <a:bodyPr>
            <a:normAutofit/>
          </a:bodyPr>
          <a:lstStyle>
            <a:lvl1pPr marL="0" indent="0" algn="ctr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9069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1007435" y="274638"/>
            <a:ext cx="10510479" cy="490066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1007435" y="6388246"/>
            <a:ext cx="2844800" cy="215922"/>
          </a:xfrm>
        </p:spPr>
        <p:txBody>
          <a:bodyPr anchor="t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E018968A-8B83-44BE-B609-481B6DB1DC82}" type="datetime4">
              <a:rPr lang="ru-RU" sz="1000" smtClean="0"/>
              <a:pPr/>
              <a:t>14 марта 2018 г.</a:t>
            </a:fld>
            <a:endParaRPr lang="ru-RU" sz="100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7436" y="6125112"/>
            <a:ext cx="2844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Группа</a:t>
            </a:r>
            <a:r>
              <a:rPr lang="ru-RU" sz="1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Компаний ХОСТ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496" y="6125112"/>
            <a:ext cx="982137" cy="479056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1044766" y="895510"/>
            <a:ext cx="196215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 userDrawn="1"/>
        </p:nvSpPr>
        <p:spPr>
          <a:xfrm>
            <a:off x="9836342" y="1162050"/>
            <a:ext cx="1736534" cy="4733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 userDrawn="1"/>
        </p:nvSpPr>
        <p:spPr>
          <a:xfrm>
            <a:off x="7989883" y="1162050"/>
            <a:ext cx="1736534" cy="4733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6143424" y="1162050"/>
            <a:ext cx="1736534" cy="4733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 userDrawn="1"/>
        </p:nvSpPr>
        <p:spPr>
          <a:xfrm>
            <a:off x="4296965" y="1162050"/>
            <a:ext cx="1736534" cy="4733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 userDrawn="1"/>
        </p:nvSpPr>
        <p:spPr>
          <a:xfrm>
            <a:off x="2449933" y="1162050"/>
            <a:ext cx="1736534" cy="4733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 userDrawn="1"/>
        </p:nvSpPr>
        <p:spPr>
          <a:xfrm>
            <a:off x="10148888" y="1270191"/>
            <a:ext cx="1111441" cy="1060757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 userDrawn="1"/>
        </p:nvSpPr>
        <p:spPr>
          <a:xfrm>
            <a:off x="8298100" y="1270191"/>
            <a:ext cx="1111441" cy="1060757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 userDrawn="1"/>
        </p:nvSpPr>
        <p:spPr>
          <a:xfrm>
            <a:off x="6455970" y="1255559"/>
            <a:ext cx="1111441" cy="1060757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 userDrawn="1"/>
        </p:nvSpPr>
        <p:spPr>
          <a:xfrm>
            <a:off x="4608938" y="1274209"/>
            <a:ext cx="1111441" cy="1060757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 userDrawn="1"/>
        </p:nvSpPr>
        <p:spPr>
          <a:xfrm>
            <a:off x="2769021" y="1279952"/>
            <a:ext cx="1111441" cy="1060757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 userDrawn="1"/>
        </p:nvSpPr>
        <p:spPr>
          <a:xfrm>
            <a:off x="602901" y="1165549"/>
            <a:ext cx="1736534" cy="4733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Овал 35"/>
          <p:cNvSpPr/>
          <p:nvPr userDrawn="1"/>
        </p:nvSpPr>
        <p:spPr>
          <a:xfrm>
            <a:off x="950320" y="1274210"/>
            <a:ext cx="1111441" cy="1060757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 userDrawn="1"/>
        </p:nvSpPr>
        <p:spPr>
          <a:xfrm>
            <a:off x="1713095" y="4977513"/>
            <a:ext cx="625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endParaRPr lang="ru-RU" sz="54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6" name="TextBox 55"/>
          <p:cNvSpPr txBox="1"/>
          <p:nvPr userDrawn="1"/>
        </p:nvSpPr>
        <p:spPr>
          <a:xfrm>
            <a:off x="3577716" y="4971258"/>
            <a:ext cx="625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lang="ru-RU" sz="54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7" name="TextBox 56"/>
          <p:cNvSpPr txBox="1"/>
          <p:nvPr userDrawn="1"/>
        </p:nvSpPr>
        <p:spPr>
          <a:xfrm>
            <a:off x="5403444" y="4971258"/>
            <a:ext cx="625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lang="ru-RU" sz="54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8" name="TextBox 57"/>
          <p:cNvSpPr txBox="1"/>
          <p:nvPr userDrawn="1"/>
        </p:nvSpPr>
        <p:spPr>
          <a:xfrm>
            <a:off x="7238917" y="4971258"/>
            <a:ext cx="625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endParaRPr lang="ru-RU" sz="54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9" name="TextBox 58"/>
          <p:cNvSpPr txBox="1"/>
          <p:nvPr userDrawn="1"/>
        </p:nvSpPr>
        <p:spPr>
          <a:xfrm>
            <a:off x="9096795" y="4971258"/>
            <a:ext cx="625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  <a:endParaRPr lang="ru-RU" sz="54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0" name="TextBox 59"/>
          <p:cNvSpPr txBox="1"/>
          <p:nvPr userDrawn="1"/>
        </p:nvSpPr>
        <p:spPr>
          <a:xfrm>
            <a:off x="10947583" y="4971258"/>
            <a:ext cx="625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chemeClr val="bg1">
                    <a:lumMod val="8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  <a:endParaRPr lang="ru-RU" sz="5400" dirty="0">
              <a:solidFill>
                <a:schemeClr val="bg1">
                  <a:lumMod val="8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1" name="Текст 2"/>
          <p:cNvSpPr>
            <a:spLocks noGrp="1"/>
          </p:cNvSpPr>
          <p:nvPr>
            <p:ph type="body" sz="quarter" idx="14" hasCustomPrompt="1"/>
          </p:nvPr>
        </p:nvSpPr>
        <p:spPr>
          <a:xfrm>
            <a:off x="602702" y="2501955"/>
            <a:ext cx="1735885" cy="443054"/>
          </a:xfrm>
        </p:spPr>
        <p:txBody>
          <a:bodyPr>
            <a:normAutofit/>
          </a:bodyPr>
          <a:lstStyle>
            <a:lvl1pPr marL="0" indent="0" algn="ctr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62" name="Текст 2"/>
          <p:cNvSpPr>
            <a:spLocks noGrp="1"/>
          </p:cNvSpPr>
          <p:nvPr>
            <p:ph type="body" sz="quarter" idx="15" hasCustomPrompt="1"/>
          </p:nvPr>
        </p:nvSpPr>
        <p:spPr>
          <a:xfrm>
            <a:off x="2456798" y="2497335"/>
            <a:ext cx="1735885" cy="443054"/>
          </a:xfrm>
        </p:spPr>
        <p:txBody>
          <a:bodyPr>
            <a:normAutofit/>
          </a:bodyPr>
          <a:lstStyle>
            <a:lvl1pPr marL="0" indent="0" algn="ctr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63" name="Текст 2"/>
          <p:cNvSpPr>
            <a:spLocks noGrp="1"/>
          </p:cNvSpPr>
          <p:nvPr>
            <p:ph type="body" sz="quarter" idx="16" hasCustomPrompt="1"/>
          </p:nvPr>
        </p:nvSpPr>
        <p:spPr>
          <a:xfrm>
            <a:off x="4304859" y="2497335"/>
            <a:ext cx="1735885" cy="443054"/>
          </a:xfrm>
        </p:spPr>
        <p:txBody>
          <a:bodyPr>
            <a:normAutofit/>
          </a:bodyPr>
          <a:lstStyle>
            <a:lvl1pPr marL="0" indent="0" algn="ctr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64" name="Текст 2"/>
          <p:cNvSpPr>
            <a:spLocks noGrp="1"/>
          </p:cNvSpPr>
          <p:nvPr>
            <p:ph type="body" sz="quarter" idx="17" hasCustomPrompt="1"/>
          </p:nvPr>
        </p:nvSpPr>
        <p:spPr>
          <a:xfrm>
            <a:off x="6137781" y="2501955"/>
            <a:ext cx="1756723" cy="443054"/>
          </a:xfrm>
        </p:spPr>
        <p:txBody>
          <a:bodyPr>
            <a:normAutofit/>
          </a:bodyPr>
          <a:lstStyle>
            <a:lvl1pPr marL="0" indent="0" algn="ctr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65" name="Текст 2"/>
          <p:cNvSpPr>
            <a:spLocks noGrp="1"/>
          </p:cNvSpPr>
          <p:nvPr>
            <p:ph type="body" sz="quarter" idx="18" hasCustomPrompt="1"/>
          </p:nvPr>
        </p:nvSpPr>
        <p:spPr>
          <a:xfrm>
            <a:off x="7997184" y="2497335"/>
            <a:ext cx="1735885" cy="443054"/>
          </a:xfrm>
        </p:spPr>
        <p:txBody>
          <a:bodyPr>
            <a:normAutofit/>
          </a:bodyPr>
          <a:lstStyle>
            <a:lvl1pPr marL="0" indent="0" algn="ctr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  <p:sp>
        <p:nvSpPr>
          <p:cNvPr id="66" name="Текст 2"/>
          <p:cNvSpPr>
            <a:spLocks noGrp="1"/>
          </p:cNvSpPr>
          <p:nvPr>
            <p:ph type="body" sz="quarter" idx="19" hasCustomPrompt="1"/>
          </p:nvPr>
        </p:nvSpPr>
        <p:spPr>
          <a:xfrm>
            <a:off x="9859335" y="2497335"/>
            <a:ext cx="1735885" cy="443054"/>
          </a:xfrm>
        </p:spPr>
        <p:txBody>
          <a:bodyPr>
            <a:normAutofit/>
          </a:bodyPr>
          <a:lstStyle>
            <a:lvl1pPr marL="0" indent="0" algn="ctr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заголовок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730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70" b="28070"/>
          <a:stretch>
            <a:fillRect/>
          </a:stretch>
        </p:blipFill>
        <p:spPr>
          <a:xfrm>
            <a:off x="-144694" y="0"/>
            <a:ext cx="12481387" cy="3284984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007435" y="6134431"/>
            <a:ext cx="3552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Группа</a:t>
            </a:r>
            <a:r>
              <a:rPr lang="ru-RU" sz="10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Компаний ХОСТ</a:t>
            </a:r>
            <a:endParaRPr lang="ru-RU" sz="1000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496" y="6125112"/>
            <a:ext cx="982137" cy="479056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6034123" y="3623210"/>
            <a:ext cx="3776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ГК ХОСТ в социальных сетях: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6456040" y="4100446"/>
            <a:ext cx="23883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4"/>
              </a:rPr>
              <a:t>facebook.com/HOSTCO.RU/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6456040" y="4423031"/>
            <a:ext cx="14302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5"/>
              </a:rPr>
              <a:t>vk.com/</a:t>
            </a:r>
            <a:r>
              <a:rPr lang="en-US" sz="12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5"/>
              </a:rPr>
              <a:t>hostco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endParaRPr lang="ru-RU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6456040" y="4745616"/>
            <a:ext cx="24419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6"/>
              </a:rPr>
              <a:t>linkedin.com/company/host </a:t>
            </a:r>
            <a:endParaRPr lang="ru-RU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6459919" y="5219423"/>
            <a:ext cx="13930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7"/>
              </a:rPr>
              <a:t>www.hostco.ru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124988" y="4117576"/>
            <a:ext cx="259044" cy="25449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127001" y="4434280"/>
            <a:ext cx="259044" cy="25449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124988" y="4756865"/>
            <a:ext cx="259044" cy="2545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922621" y="5218747"/>
            <a:ext cx="281043" cy="27611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6128867" y="5228416"/>
            <a:ext cx="261360" cy="256774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8205365" y="5217860"/>
            <a:ext cx="14030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7"/>
              </a:rPr>
              <a:t>info@hostco.ru</a:t>
            </a:r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 flipV="1">
            <a:off x="1047715" y="5589240"/>
            <a:ext cx="196215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sz="quarter" idx="13" hasCustomPrompt="1"/>
          </p:nvPr>
        </p:nvSpPr>
        <p:spPr>
          <a:xfrm>
            <a:off x="1068157" y="3714558"/>
            <a:ext cx="3752142" cy="7945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Имя Фамилия</a:t>
            </a:r>
          </a:p>
          <a:p>
            <a:pPr lvl="0"/>
            <a:r>
              <a:rPr lang="ru-RU" dirty="0" smtClean="0"/>
              <a:t>Должность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+7 (</a:t>
            </a:r>
            <a:r>
              <a:rPr lang="ru-RU" dirty="0" err="1" smtClean="0"/>
              <a:t>ххх</a:t>
            </a:r>
            <a:r>
              <a:rPr lang="ru-RU" dirty="0" smtClean="0"/>
              <a:t>) </a:t>
            </a:r>
            <a:r>
              <a:rPr lang="ru-RU" dirty="0" err="1" smtClean="0"/>
              <a:t>ххх-хх-хх</a:t>
            </a:r>
            <a:endParaRPr lang="ru-RU" dirty="0" smtClean="0"/>
          </a:p>
          <a:p>
            <a:pPr lvl="0"/>
            <a:r>
              <a:rPr lang="en-US" dirty="0" smtClean="0"/>
              <a:t>x.xxxxxxx@hostco.ru</a:t>
            </a:r>
            <a:endParaRPr lang="ru-RU" dirty="0"/>
          </a:p>
        </p:txBody>
      </p:sp>
      <p:sp>
        <p:nvSpPr>
          <p:cNvPr id="28" name="Прямоугольник 27"/>
          <p:cNvSpPr/>
          <p:nvPr userDrawn="1"/>
        </p:nvSpPr>
        <p:spPr>
          <a:xfrm>
            <a:off x="0" y="2770782"/>
            <a:ext cx="12192000" cy="523832"/>
          </a:xfrm>
          <a:prstGeom prst="rect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/>
          <p:cNvSpPr txBox="1"/>
          <p:nvPr userDrawn="1"/>
        </p:nvSpPr>
        <p:spPr>
          <a:xfrm>
            <a:off x="1127448" y="2761316"/>
            <a:ext cx="4349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Спасибо за внимание!</a:t>
            </a:r>
            <a:endParaRPr lang="ru-RU" sz="28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Дата 3"/>
          <p:cNvSpPr>
            <a:spLocks noGrp="1"/>
          </p:cNvSpPr>
          <p:nvPr>
            <p:ph type="dt" sz="half" idx="10"/>
          </p:nvPr>
        </p:nvSpPr>
        <p:spPr>
          <a:xfrm>
            <a:off x="1007435" y="6388246"/>
            <a:ext cx="2844800" cy="215922"/>
          </a:xfrm>
        </p:spPr>
        <p:txBody>
          <a:bodyPr anchor="t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E018968A-8B83-44BE-B609-481B6DB1DC82}" type="datetime4">
              <a:rPr lang="ru-RU" sz="1000" smtClean="0"/>
              <a:pPr/>
              <a:t>14 марта 2018 г.</a:t>
            </a:fld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1212786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2"/>
          <p:cNvSpPr>
            <a:spLocks noGrp="1"/>
          </p:cNvSpPr>
          <p:nvPr>
            <p:ph type="pic" idx="12"/>
          </p:nvPr>
        </p:nvSpPr>
        <p:spPr>
          <a:xfrm>
            <a:off x="-33265" y="968896"/>
            <a:ext cx="12303428" cy="58957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 flipV="1">
            <a:off x="10555006" y="-865602"/>
            <a:ext cx="1395156" cy="1395220"/>
          </a:xfrm>
          <a:prstGeom prst="line">
            <a:avLst/>
          </a:prstGeom>
          <a:ln w="2159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0796256" y="-1271020"/>
            <a:ext cx="1920213" cy="1944216"/>
          </a:xfrm>
          <a:prstGeom prst="line">
            <a:avLst/>
          </a:prstGeom>
          <a:ln w="4127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 userDrawn="1"/>
        </p:nvCxnSpPr>
        <p:spPr>
          <a:xfrm flipV="1">
            <a:off x="11491835" y="-1457047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-225287" y="5116388"/>
            <a:ext cx="1920213" cy="1944216"/>
          </a:xfrm>
          <a:prstGeom prst="line">
            <a:avLst/>
          </a:prstGeom>
          <a:ln w="17462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-33265" y="5188396"/>
            <a:ext cx="1920213" cy="1944216"/>
          </a:xfrm>
          <a:prstGeom prst="line">
            <a:avLst/>
          </a:prstGeom>
          <a:ln w="254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 userDrawn="1"/>
        </p:nvCxnSpPr>
        <p:spPr>
          <a:xfrm flipV="1">
            <a:off x="-576281" y="6011705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 userDrawn="1"/>
        </p:nvCxnSpPr>
        <p:spPr>
          <a:xfrm>
            <a:off x="-33265" y="980728"/>
            <a:ext cx="12303429" cy="0"/>
          </a:xfrm>
          <a:prstGeom prst="line">
            <a:avLst/>
          </a:prstGeom>
          <a:ln w="381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608937" y="157422"/>
            <a:ext cx="10908976" cy="664467"/>
          </a:xfrm>
        </p:spPr>
        <p:txBody>
          <a:bodyPr/>
          <a:lstStyle>
            <a:lvl1pPr algn="l">
              <a:defRPr b="0"/>
            </a:lvl1pPr>
          </a:lstStyle>
          <a:p>
            <a:endParaRPr lang="ru-RU" dirty="0"/>
          </a:p>
        </p:txBody>
      </p:sp>
      <p:grpSp>
        <p:nvGrpSpPr>
          <p:cNvPr id="83" name="Группа 82"/>
          <p:cNvGrpSpPr/>
          <p:nvPr userDrawn="1"/>
        </p:nvGrpSpPr>
        <p:grpSpPr>
          <a:xfrm>
            <a:off x="-24900" y="-15575"/>
            <a:ext cx="2399871" cy="2436463"/>
            <a:chOff x="-18675" y="-15575"/>
            <a:chExt cx="1799903" cy="2436463"/>
          </a:xfrm>
        </p:grpSpPr>
        <p:cxnSp>
          <p:nvCxnSpPr>
            <p:cNvPr id="84" name="Прямая соединительная линия 8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 userDrawn="1"/>
          </p:nvCxnSpPr>
          <p:spPr>
            <a:xfrm flipV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92"/>
          <p:cNvGrpSpPr/>
          <p:nvPr userDrawn="1"/>
        </p:nvGrpSpPr>
        <p:grpSpPr>
          <a:xfrm flipH="1" flipV="1">
            <a:off x="9792131" y="4440327"/>
            <a:ext cx="2399871" cy="2436463"/>
            <a:chOff x="-18675" y="-15575"/>
            <a:chExt cx="1799903" cy="2436463"/>
          </a:xfrm>
        </p:grpSpPr>
        <p:cxnSp>
          <p:nvCxnSpPr>
            <p:cNvPr id="94" name="Прямая соединительная линия 9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 userDrawn="1"/>
          </p:nvCxnSpPr>
          <p:spPr>
            <a:xfrm flipH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Рисунок 10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63" y="6058464"/>
            <a:ext cx="317395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997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2"/>
          <p:cNvSpPr>
            <a:spLocks noGrp="1"/>
          </p:cNvSpPr>
          <p:nvPr>
            <p:ph type="pic" idx="12"/>
          </p:nvPr>
        </p:nvSpPr>
        <p:spPr>
          <a:xfrm>
            <a:off x="-33265" y="968896"/>
            <a:ext cx="12303428" cy="58957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cxnSp>
        <p:nvCxnSpPr>
          <p:cNvPr id="35" name="Прямая соединительная линия 34"/>
          <p:cNvCxnSpPr/>
          <p:nvPr userDrawn="1"/>
        </p:nvCxnSpPr>
        <p:spPr>
          <a:xfrm flipV="1">
            <a:off x="10555006" y="-865602"/>
            <a:ext cx="1395156" cy="1395220"/>
          </a:xfrm>
          <a:prstGeom prst="line">
            <a:avLst/>
          </a:prstGeom>
          <a:ln w="2159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flipV="1">
            <a:off x="10796256" y="-1271020"/>
            <a:ext cx="1920213" cy="1944216"/>
          </a:xfrm>
          <a:prstGeom prst="line">
            <a:avLst/>
          </a:prstGeom>
          <a:ln w="4127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 userDrawn="1"/>
        </p:nvCxnSpPr>
        <p:spPr>
          <a:xfrm flipV="1">
            <a:off x="11491835" y="-1457047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flipV="1">
            <a:off x="-225287" y="5116388"/>
            <a:ext cx="1920213" cy="1944216"/>
          </a:xfrm>
          <a:prstGeom prst="line">
            <a:avLst/>
          </a:prstGeom>
          <a:ln w="174625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 flipV="1">
            <a:off x="-33265" y="5188396"/>
            <a:ext cx="1920213" cy="1944216"/>
          </a:xfrm>
          <a:prstGeom prst="line">
            <a:avLst/>
          </a:prstGeom>
          <a:ln w="254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 userDrawn="1"/>
        </p:nvCxnSpPr>
        <p:spPr>
          <a:xfrm flipV="1">
            <a:off x="-576281" y="6011705"/>
            <a:ext cx="1920213" cy="1944216"/>
          </a:xfrm>
          <a:prstGeom prst="line">
            <a:avLst/>
          </a:prstGeom>
          <a:ln w="60325">
            <a:solidFill>
              <a:srgbClr val="D9DA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 userDrawn="1"/>
        </p:nvCxnSpPr>
        <p:spPr>
          <a:xfrm>
            <a:off x="-33265" y="980728"/>
            <a:ext cx="12303429" cy="0"/>
          </a:xfrm>
          <a:prstGeom prst="line">
            <a:avLst/>
          </a:prstGeom>
          <a:ln w="38100">
            <a:solidFill>
              <a:srgbClr val="FBB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608937" y="157422"/>
            <a:ext cx="10908976" cy="664467"/>
          </a:xfrm>
        </p:spPr>
        <p:txBody>
          <a:bodyPr/>
          <a:lstStyle>
            <a:lvl1pPr algn="l">
              <a:defRPr b="0"/>
            </a:lvl1pPr>
          </a:lstStyle>
          <a:p>
            <a:endParaRPr lang="ru-RU" dirty="0"/>
          </a:p>
        </p:txBody>
      </p:sp>
      <p:grpSp>
        <p:nvGrpSpPr>
          <p:cNvPr id="83" name="Группа 82"/>
          <p:cNvGrpSpPr/>
          <p:nvPr userDrawn="1"/>
        </p:nvGrpSpPr>
        <p:grpSpPr>
          <a:xfrm>
            <a:off x="-24900" y="-15575"/>
            <a:ext cx="2399871" cy="2436463"/>
            <a:chOff x="-18675" y="-15575"/>
            <a:chExt cx="1799903" cy="2436463"/>
          </a:xfrm>
        </p:grpSpPr>
        <p:cxnSp>
          <p:nvCxnSpPr>
            <p:cNvPr id="84" name="Прямая соединительная линия 8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Прямая соединительная линия 8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 userDrawn="1"/>
          </p:nvCxnSpPr>
          <p:spPr>
            <a:xfrm flipV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Группа 92"/>
          <p:cNvGrpSpPr/>
          <p:nvPr userDrawn="1"/>
        </p:nvGrpSpPr>
        <p:grpSpPr>
          <a:xfrm flipH="1" flipV="1">
            <a:off x="9792131" y="4440327"/>
            <a:ext cx="2399871" cy="2436463"/>
            <a:chOff x="-18675" y="-15575"/>
            <a:chExt cx="1799903" cy="2436463"/>
          </a:xfrm>
        </p:grpSpPr>
        <p:cxnSp>
          <p:nvCxnSpPr>
            <p:cNvPr id="94" name="Прямая соединительная линия 93"/>
            <p:cNvCxnSpPr/>
            <p:nvPr userDrawn="1"/>
          </p:nvCxnSpPr>
          <p:spPr>
            <a:xfrm flipV="1">
              <a:off x="-11369" y="-10988"/>
              <a:ext cx="207942" cy="37113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 userDrawn="1"/>
          </p:nvCxnSpPr>
          <p:spPr>
            <a:xfrm flipV="1">
              <a:off x="-11369" y="-7377"/>
              <a:ext cx="404516" cy="6289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 userDrawn="1"/>
          </p:nvCxnSpPr>
          <p:spPr>
            <a:xfrm flipV="1">
              <a:off x="-11369" y="-7379"/>
              <a:ext cx="610000" cy="890500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 userDrawn="1"/>
          </p:nvCxnSpPr>
          <p:spPr>
            <a:xfrm flipV="1">
              <a:off x="-11369" y="-15575"/>
              <a:ext cx="800004" cy="114980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 userDrawn="1"/>
          </p:nvCxnSpPr>
          <p:spPr>
            <a:xfrm flipV="1">
              <a:off x="-9966" y="-10232"/>
              <a:ext cx="1376750" cy="193141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 userDrawn="1"/>
          </p:nvCxnSpPr>
          <p:spPr>
            <a:xfrm flipH="1">
              <a:off x="-5409" y="-10988"/>
              <a:ext cx="1579415" cy="2153847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Прямая соединительная линия 99"/>
            <p:cNvCxnSpPr/>
            <p:nvPr userDrawn="1"/>
          </p:nvCxnSpPr>
          <p:spPr>
            <a:xfrm flipV="1">
              <a:off x="-11369" y="-10233"/>
              <a:ext cx="1792597" cy="2431121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Прямая соединительная линия 100"/>
            <p:cNvCxnSpPr/>
            <p:nvPr userDrawn="1"/>
          </p:nvCxnSpPr>
          <p:spPr>
            <a:xfrm flipH="1">
              <a:off x="-9966" y="0"/>
              <a:ext cx="1177594" cy="1649984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 userDrawn="1"/>
          </p:nvCxnSpPr>
          <p:spPr>
            <a:xfrm flipV="1">
              <a:off x="-18675" y="0"/>
              <a:ext cx="1015197" cy="1395453"/>
            </a:xfrm>
            <a:prstGeom prst="line">
              <a:avLst/>
            </a:prstGeom>
            <a:ln w="25400">
              <a:solidFill>
                <a:srgbClr val="D9DA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3" name="Рисунок 10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463" y="6058464"/>
            <a:ext cx="3173956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l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A1D9BDD6-D359-4579-B81D-4042D7837DD4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81D9C-006E-4BF1-8ED9-2398B15615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394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3" r:id="rId3"/>
    <p:sldLayoutId id="2147483676" r:id="rId4"/>
    <p:sldLayoutId id="2147483674" r:id="rId5"/>
    <p:sldLayoutId id="2147483675" r:id="rId6"/>
    <p:sldLayoutId id="2147483672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  <p:sldLayoutId id="2147483689" r:id="rId19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2800" b="1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>
              <a:lumMod val="75000"/>
              <a:lumOff val="25000"/>
            </a:schemeClr>
          </a:solidFill>
          <a:latin typeface="Verdana" pitchFamily="34" charset="0"/>
          <a:ea typeface="Verdana" pitchFamily="34" charset="0"/>
          <a:cs typeface="Verdana" pitchFamily="34" charset="0"/>
        </a:defRPr>
      </a:lvl1pPr>
      <a:lvl2pPr marL="457200" indent="0" algn="l" defTabSz="914400" rtl="0" eaLnBrk="1" latinLnBrk="0" hangingPunct="1">
        <a:spcBef>
          <a:spcPct val="20000"/>
        </a:spcBef>
        <a:buFont typeface="Arial" pitchFamily="34" charset="0"/>
        <a:buNone/>
        <a:defRPr sz="1600" kern="1200">
          <a:solidFill>
            <a:schemeClr val="tx1">
              <a:lumMod val="75000"/>
              <a:lumOff val="25000"/>
            </a:schemeClr>
          </a:solidFill>
          <a:latin typeface="Verdana" pitchFamily="34" charset="0"/>
          <a:ea typeface="Verdana" pitchFamily="34" charset="0"/>
          <a:cs typeface="Verdana" pitchFamily="34" charset="0"/>
        </a:defRPr>
      </a:lvl2pPr>
      <a:lvl3pPr marL="914400" indent="0" algn="l" defTabSz="914400" rtl="0" eaLnBrk="1" latinLnBrk="0" hangingPunct="1">
        <a:spcBef>
          <a:spcPct val="20000"/>
        </a:spcBef>
        <a:buFont typeface="Arial" pitchFamily="34" charset="0"/>
        <a:buNone/>
        <a:defRPr sz="1400" kern="1200">
          <a:solidFill>
            <a:schemeClr val="tx1">
              <a:lumMod val="85000"/>
              <a:lumOff val="15000"/>
            </a:schemeClr>
          </a:solidFill>
          <a:latin typeface="Verdana" pitchFamily="34" charset="0"/>
          <a:ea typeface="Verdana" pitchFamily="34" charset="0"/>
          <a:cs typeface="Verdana" pitchFamily="34" charset="0"/>
        </a:defRPr>
      </a:lvl3pPr>
      <a:lvl4pPr marL="1371600" indent="0" algn="l" defTabSz="914400" rtl="0" eaLnBrk="1" latinLnBrk="0" hangingPunct="1">
        <a:spcBef>
          <a:spcPct val="20000"/>
        </a:spcBef>
        <a:buFont typeface="Arial" pitchFamily="34" charset="0"/>
        <a:buNone/>
        <a:defRPr sz="1000" kern="1200">
          <a:solidFill>
            <a:schemeClr val="tx1">
              <a:lumMod val="85000"/>
              <a:lumOff val="15000"/>
            </a:schemeClr>
          </a:solidFill>
          <a:latin typeface="Verdana" pitchFamily="34" charset="0"/>
          <a:ea typeface="Verdana" pitchFamily="34" charset="0"/>
          <a:cs typeface="Verdana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1.png"/><Relationship Id="rId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10" Type="http://schemas.openxmlformats.org/officeDocument/2006/relationships/image" Target="../media/image11.png"/><Relationship Id="rId4" Type="http://schemas.openxmlformats.org/officeDocument/2006/relationships/image" Target="../media/image14.emf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3449" y="3336667"/>
            <a:ext cx="8424936" cy="115212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79376" y="4365104"/>
            <a:ext cx="7488832" cy="1008112"/>
          </a:xfrm>
          <a:prstGeom prst="rect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79376" y="3212976"/>
            <a:ext cx="7488832" cy="115212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2800" b="1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pPr algn="l"/>
            <a:r>
              <a:rPr lang="ru-RU" dirty="0" smtClean="0">
                <a:solidFill>
                  <a:schemeClr val="bg1"/>
                </a:solidFill>
              </a:rPr>
              <a:t>ИС «Персонифицированный учет оказанной медицинской помощи»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0732" y="4612486"/>
            <a:ext cx="7366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Автоматизация процесса формирования и оплаты реестров</a:t>
            </a:r>
          </a:p>
        </p:txBody>
      </p:sp>
      <p:pic>
        <p:nvPicPr>
          <p:cNvPr id="6" name="Picture 2" descr="https://mis-region.ru/bitrix/templates/medved_templ/images/logo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9112" y="300143"/>
            <a:ext cx="1718875" cy="46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068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Загрузка файлов</a:t>
            </a:r>
            <a:endParaRPr lang="ru-RU" dirty="0"/>
          </a:p>
        </p:txBody>
      </p:sp>
      <p:sp>
        <p:nvSpPr>
          <p:cNvPr id="5" name="Заголовок 6"/>
          <p:cNvSpPr txBox="1">
            <a:spLocks/>
          </p:cNvSpPr>
          <p:nvPr/>
        </p:nvSpPr>
        <p:spPr>
          <a:xfrm>
            <a:off x="1343472" y="1073475"/>
            <a:ext cx="9552384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2800" b="1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dirty="0" smtClean="0"/>
              <a:t>Загрузка из ЕРМИС в автоматическом режиме еженочно, либо по инициации в ЕРМИС (предусмотрена возможность «Отправить сейчас»</a:t>
            </a:r>
            <a:endParaRPr lang="ru-RU" dirty="0"/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1343472" y="1714439"/>
            <a:ext cx="9552384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2800" b="1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dirty="0" smtClean="0"/>
              <a:t>Загрузка из МИС МО по инициации МО через интерфейс ИС ПУОМП посредством загрузки через модуль импорта в  формате </a:t>
            </a:r>
            <a:r>
              <a:rPr lang="en-US" dirty="0" smtClean="0"/>
              <a:t>*.xml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42528"/>
            <a:ext cx="9136614" cy="444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69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Загрузка файлов</a:t>
            </a:r>
            <a:endParaRPr lang="ru-RU" dirty="0"/>
          </a:p>
        </p:txBody>
      </p:sp>
      <p:sp>
        <p:nvSpPr>
          <p:cNvPr id="5" name="Заголовок 6"/>
          <p:cNvSpPr txBox="1">
            <a:spLocks/>
          </p:cNvSpPr>
          <p:nvPr/>
        </p:nvSpPr>
        <p:spPr>
          <a:xfrm>
            <a:off x="1343472" y="1073475"/>
            <a:ext cx="9552384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2800" b="1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dirty="0" smtClean="0"/>
              <a:t>Загрузка из ЕРМИС в автоматическом режиме еженочно, либо по инициации в ЕРМИС (предусмотрена возможность «Отправить сейчас»</a:t>
            </a:r>
            <a:endParaRPr lang="ru-RU" dirty="0"/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1343472" y="1714439"/>
            <a:ext cx="9552384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2800" b="1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ru-RU" dirty="0" smtClean="0"/>
              <a:t>Загрузка из МИС МО по инициации МО через интерфейс ИС ПУОМП посредством загрузки через модуль импорта в  формате </a:t>
            </a:r>
            <a:r>
              <a:rPr lang="en-US" dirty="0" smtClean="0"/>
              <a:t>*.xml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42528"/>
            <a:ext cx="9136614" cy="444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73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302" y="980728"/>
            <a:ext cx="11954370" cy="571807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Прохождение случаем форматно-логического контроля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34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20" y="1070077"/>
            <a:ext cx="11527936" cy="5599283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Прохождение случаем медико-экономического контроля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876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1344" y="980728"/>
            <a:ext cx="11803185" cy="574982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Вкладка «Формирование». Информация о пациенте</a:t>
            </a:r>
            <a:endParaRPr lang="ru-RU" dirty="0"/>
          </a:p>
        </p:txBody>
      </p:sp>
      <p:pic>
        <p:nvPicPr>
          <p:cNvPr id="7" name="Рисунок 6" descr="D:\HOSTCO\документация по проектам\ПУОМП _ РС (Я)_ 2017_Постановки\интерфейс\Информация о пациенте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600" y="2564904"/>
            <a:ext cx="5768340" cy="32994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310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Формирование реестра. Смена статуса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64990"/>
            <a:ext cx="5760640" cy="2868066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7" name="Рисунок 6" descr="D:\HOSTCO\документация по проектам\ПУОМП _ РС (Я)_ 2017_Постановки\интерфейс\как это будет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800" y="3834418"/>
            <a:ext cx="6336522" cy="287993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97874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980728"/>
            <a:ext cx="11882362" cy="582331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Формирование реестра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629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Мониторинг случаев в разрезе видов помощи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2" y="1340768"/>
            <a:ext cx="2514600" cy="4505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3647728" y="2441048"/>
            <a:ext cx="8408601" cy="246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1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Просмотр сформированных реестров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1023091"/>
            <a:ext cx="11377264" cy="56462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91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Просмотр счета на оплату</a:t>
            </a:r>
            <a:endParaRPr lang="ru-RU" dirty="0"/>
          </a:p>
        </p:txBody>
      </p:sp>
      <p:pic>
        <p:nvPicPr>
          <p:cNvPr id="5" name="Рисунок 4" descr="D:\HOSTCO\документация по проектам\ПУОМП _ РС (Я)_ 2017_Постановки\интерфейс\счет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04" y="1124744"/>
            <a:ext cx="5953016" cy="50382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420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09786" y="1916832"/>
            <a:ext cx="24900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900" dirty="0"/>
              <a:t>Цели и задачи</a:t>
            </a:r>
          </a:p>
        </p:txBody>
      </p:sp>
      <p:sp>
        <p:nvSpPr>
          <p:cNvPr id="5" name="Подзаголовок 6"/>
          <p:cNvSpPr txBox="1">
            <a:spLocks/>
          </p:cNvSpPr>
          <p:nvPr/>
        </p:nvSpPr>
        <p:spPr>
          <a:xfrm>
            <a:off x="1007435" y="980728"/>
            <a:ext cx="9409045" cy="244827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2">
                    <a:lumMod val="60000"/>
                    <a:lumOff val="4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Aft>
                <a:spcPts val="600"/>
              </a:spcAft>
              <a:buNone/>
            </a:pPr>
            <a:endParaRPr lang="ru-RU" sz="16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ru-RU" sz="2000" dirty="0">
                <a:solidFill>
                  <a:schemeClr val="tx1"/>
                </a:solidFill>
              </a:rPr>
              <a:t>Цель: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создать единое </a:t>
            </a:r>
            <a:r>
              <a:rPr lang="ru-RU" sz="2000" dirty="0">
                <a:solidFill>
                  <a:schemeClr val="tx1"/>
                </a:solidFill>
              </a:rPr>
              <a:t>и </a:t>
            </a:r>
            <a:r>
              <a:rPr lang="ru-RU" sz="2000" dirty="0" smtClean="0">
                <a:solidFill>
                  <a:schemeClr val="tx1"/>
                </a:solidFill>
              </a:rPr>
              <a:t>общедоступное информационное пространство </a:t>
            </a:r>
            <a:r>
              <a:rPr lang="ru-RU" sz="2000" dirty="0">
                <a:solidFill>
                  <a:schemeClr val="tx1"/>
                </a:solidFill>
              </a:rPr>
              <a:t>для формирования реестров оказанной медицинской помощи по программе ТП ОМС.</a:t>
            </a:r>
          </a:p>
          <a:p>
            <a:pPr marL="0" indent="0">
              <a:buNone/>
            </a:pPr>
            <a:endParaRPr lang="ru-RU" sz="2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2050" name="Picture 2" descr="Картинки по запросу it медицин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9" b="33292"/>
          <a:stretch/>
        </p:blipFill>
        <p:spPr bwMode="auto">
          <a:xfrm>
            <a:off x="0" y="3429002"/>
            <a:ext cx="12192000" cy="345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mis-region.ru/bitrix/templates/medved_templ/images/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9112" y="300143"/>
            <a:ext cx="1718875" cy="46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875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Просмотр случаев в реестре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261139" cy="3816424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37199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Отображение информации по экспертизам (МЭЭ  и ЭКМП)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095" y="1047872"/>
            <a:ext cx="11901412" cy="5693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29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Мониторинг закрытых реестров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052736"/>
            <a:ext cx="11747871" cy="566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3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Информация по случаям в разрезе статусов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052736"/>
            <a:ext cx="11733909" cy="5621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65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Отчеты фиксированной формы</a:t>
            </a:r>
            <a:endParaRPr lang="ru-RU" dirty="0"/>
          </a:p>
        </p:txBody>
      </p:sp>
      <p:pic>
        <p:nvPicPr>
          <p:cNvPr id="1026" name="Picture 2" descr="отчет_вс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6" y="1058496"/>
            <a:ext cx="6113462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джаспер акт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752" y="2854398"/>
            <a:ext cx="7913662" cy="375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282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900" dirty="0"/>
              <a:t>Цели и задачи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02869" y="1060249"/>
            <a:ext cx="4572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300" dirty="0"/>
          </a:p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Задачи: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2275757" y="1196755"/>
            <a:ext cx="2496277" cy="237626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4928750" y="1196755"/>
            <a:ext cx="2496277" cy="237626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7547165" y="1196755"/>
            <a:ext cx="2496277" cy="237626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2275757" y="3645023"/>
            <a:ext cx="2496277" cy="252028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/>
          <p:cNvSpPr/>
          <p:nvPr/>
        </p:nvSpPr>
        <p:spPr>
          <a:xfrm>
            <a:off x="4928750" y="3645023"/>
            <a:ext cx="2496277" cy="252028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7547165" y="3645023"/>
            <a:ext cx="2496277" cy="252028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Овал 77"/>
          <p:cNvSpPr/>
          <p:nvPr/>
        </p:nvSpPr>
        <p:spPr>
          <a:xfrm>
            <a:off x="2940774" y="1447718"/>
            <a:ext cx="1152128" cy="1080120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Овал 78"/>
          <p:cNvSpPr/>
          <p:nvPr/>
        </p:nvSpPr>
        <p:spPr>
          <a:xfrm>
            <a:off x="5625723" y="1447718"/>
            <a:ext cx="1152128" cy="1080120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/>
          <p:nvPr/>
        </p:nvSpPr>
        <p:spPr>
          <a:xfrm>
            <a:off x="8197358" y="1456401"/>
            <a:ext cx="1152128" cy="1080120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Овал 81"/>
          <p:cNvSpPr/>
          <p:nvPr/>
        </p:nvSpPr>
        <p:spPr>
          <a:xfrm>
            <a:off x="2940774" y="3823981"/>
            <a:ext cx="1152128" cy="1080120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Овал 82"/>
          <p:cNvSpPr/>
          <p:nvPr/>
        </p:nvSpPr>
        <p:spPr>
          <a:xfrm>
            <a:off x="5590098" y="3818108"/>
            <a:ext cx="1152128" cy="1080120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Овал 83"/>
          <p:cNvSpPr/>
          <p:nvPr/>
        </p:nvSpPr>
        <p:spPr>
          <a:xfrm>
            <a:off x="8197358" y="3818108"/>
            <a:ext cx="1152128" cy="1080120"/>
          </a:xfrm>
          <a:prstGeom prst="ellipse">
            <a:avLst/>
          </a:prstGeom>
          <a:solidFill>
            <a:srgbClr val="FFA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TextBox 85"/>
          <p:cNvSpPr txBox="1"/>
          <p:nvPr/>
        </p:nvSpPr>
        <p:spPr>
          <a:xfrm>
            <a:off x="2364710" y="2634928"/>
            <a:ext cx="23042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spc="-9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Реализовать единое место хранения данных реестров ОМС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2362405" y="5011194"/>
            <a:ext cx="230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spc="-9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Реализовать </a:t>
            </a:r>
            <a:r>
              <a:rPr lang="ru-RU" sz="1500" spc="-9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алгоритм расчета стоимости оказанной медпомощи по программе ТП ОМС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029006" y="2634928"/>
            <a:ext cx="230425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spc="-9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Реализовать алгоритм формирования реестров ОМС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4858682" y="5019560"/>
            <a:ext cx="265299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spc="-9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Реализовать блок проверок и контролей загруженных данных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7651137" y="2635367"/>
            <a:ext cx="230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spc="-9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Организовать единый доступ для всех заинтересованных сторон к Системе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7550092" y="4941171"/>
            <a:ext cx="250635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spc="-90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Разделить права доступа к информации в зависимости от типа организации (ТФОМС, МО, СМО)</a:t>
            </a:r>
          </a:p>
        </p:txBody>
      </p:sp>
      <p:pic>
        <p:nvPicPr>
          <p:cNvPr id="96" name="Рисунок 95"/>
          <p:cNvPicPr>
            <a:picLocks noChangeAspect="1"/>
          </p:cNvPicPr>
          <p:nvPr/>
        </p:nvPicPr>
        <p:blipFill>
          <a:blip r:embed="rId3">
            <a:biLevel thresh="50000"/>
          </a:blip>
          <a:stretch>
            <a:fillRect/>
          </a:stretch>
        </p:blipFill>
        <p:spPr>
          <a:xfrm>
            <a:off x="5807968" y="4024047"/>
            <a:ext cx="693398" cy="693398"/>
          </a:xfrm>
          <a:prstGeom prst="rect">
            <a:avLst/>
          </a:prstGeom>
        </p:spPr>
      </p:pic>
      <p:pic>
        <p:nvPicPr>
          <p:cNvPr id="97" name="Рисунок 96"/>
          <p:cNvPicPr>
            <a:picLocks noChangeAspect="1"/>
          </p:cNvPicPr>
          <p:nvPr/>
        </p:nvPicPr>
        <p:blipFill>
          <a:blip r:embed="rId4">
            <a:biLevel thresh="50000"/>
          </a:blip>
          <a:stretch>
            <a:fillRect/>
          </a:stretch>
        </p:blipFill>
        <p:spPr>
          <a:xfrm>
            <a:off x="5837610" y="1693635"/>
            <a:ext cx="728354" cy="58828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>
            <a:biLevel thresh="50000"/>
          </a:blip>
          <a:stretch>
            <a:fillRect/>
          </a:stretch>
        </p:blipFill>
        <p:spPr>
          <a:xfrm>
            <a:off x="3211252" y="1607401"/>
            <a:ext cx="652500" cy="697500"/>
          </a:xfrm>
          <a:prstGeom prst="rect">
            <a:avLst/>
          </a:prstGeom>
        </p:spPr>
      </p:pic>
      <p:pic>
        <p:nvPicPr>
          <p:cNvPr id="29" name="Рисунок 28" descr="C:\Users\Surganova\Pictures\Booklets\03. BI, бизнес-аналитика\BPM\АХД\Безымянный-1.png"/>
          <p:cNvPicPr/>
          <p:nvPr/>
        </p:nvPicPr>
        <p:blipFill rotWithShape="1">
          <a:blip r:embed="rId6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50" b="72330"/>
          <a:stretch/>
        </p:blipFill>
        <p:spPr bwMode="auto">
          <a:xfrm>
            <a:off x="3211256" y="3917874"/>
            <a:ext cx="652499" cy="814325"/>
          </a:xfrm>
          <a:prstGeom prst="rect">
            <a:avLst/>
          </a:prstGeom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7">
            <a:biLevel thresh="50000"/>
          </a:blip>
          <a:stretch>
            <a:fillRect/>
          </a:stretch>
        </p:blipFill>
        <p:spPr>
          <a:xfrm>
            <a:off x="8501647" y="3994344"/>
            <a:ext cx="587311" cy="637652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8">
            <a:biLevel thresh="50000"/>
          </a:blip>
          <a:stretch>
            <a:fillRect/>
          </a:stretch>
        </p:blipFill>
        <p:spPr>
          <a:xfrm>
            <a:off x="8894229" y="4336251"/>
            <a:ext cx="360000" cy="348750"/>
          </a:xfrm>
          <a:prstGeom prst="rect">
            <a:avLst/>
          </a:prstGeom>
        </p:spPr>
      </p:pic>
      <p:pic>
        <p:nvPicPr>
          <p:cNvPr id="34" name="Picture 8" descr="C:\Users\luckyj\Downloads\group15.png"/>
          <p:cNvPicPr>
            <a:picLocks noChangeAspect="1" noChangeArrowheads="1"/>
          </p:cNvPicPr>
          <p:nvPr/>
        </p:nvPicPr>
        <p:blipFill>
          <a:blip r:embed="rId9">
            <a:biLevel thresh="50000"/>
            <a:extLst/>
          </a:blip>
          <a:srcRect/>
          <a:stretch>
            <a:fillRect/>
          </a:stretch>
        </p:blipFill>
        <p:spPr bwMode="auto">
          <a:xfrm>
            <a:off x="8401797" y="1597877"/>
            <a:ext cx="787009" cy="787009"/>
          </a:xfrm>
          <a:prstGeom prst="rect">
            <a:avLst/>
          </a:prstGeom>
        </p:spPr>
      </p:pic>
      <p:pic>
        <p:nvPicPr>
          <p:cNvPr id="1026" name="Picture 2" descr="https://mis-region.ru/bitrix/templates/medved_templ/images/logo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9112" y="300143"/>
            <a:ext cx="1718875" cy="46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04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87" y="100387"/>
            <a:ext cx="11754963" cy="6683141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639617" y="130622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/>
              <a:t>Внешний вид </a:t>
            </a:r>
            <a:r>
              <a:rPr lang="ru-RU" dirty="0" smtClean="0"/>
              <a:t>системы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437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HOSTCO\документация по проектам\ПУОМП _ РС (Я)_ 2017_Постановки\интерфейс\сортировка ТФОМС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08" y="116632"/>
            <a:ext cx="11089232" cy="65527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639617" y="130622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Сортировка данных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74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639617" y="130622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Фильтрация</a:t>
            </a:r>
            <a:r>
              <a:rPr lang="ru-RU" dirty="0" smtClean="0"/>
              <a:t> данных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0"/>
          <a:stretch/>
        </p:blipFill>
        <p:spPr bwMode="auto">
          <a:xfrm>
            <a:off x="6528048" y="1517686"/>
            <a:ext cx="5030135" cy="4313196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654" y="1895197"/>
            <a:ext cx="4790330" cy="32045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6652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980728"/>
            <a:ext cx="11656813" cy="568687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03512" y="14646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Комментирование случаев и реестров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903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83432" y="188640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Карта статусов случаев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19" y="1628800"/>
            <a:ext cx="11698437" cy="305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48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979566"/>
            <a:ext cx="11953328" cy="576180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68934" y="2883892"/>
            <a:ext cx="2483865" cy="158078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631504" y="187478"/>
            <a:ext cx="9552384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Экспорт во внешние форматы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893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ГК ХОСТ">
      <a:dk1>
        <a:sysClr val="windowText" lastClr="000000"/>
      </a:dk1>
      <a:lt1>
        <a:sysClr val="window" lastClr="FFFFFF"/>
      </a:lt1>
      <a:dk2>
        <a:srgbClr val="0000CC"/>
      </a:dk2>
      <a:lt2>
        <a:srgbClr val="EEECE1"/>
      </a:lt2>
      <a:accent1>
        <a:srgbClr val="000000"/>
      </a:accent1>
      <a:accent2>
        <a:srgbClr val="0000FF"/>
      </a:accent2>
      <a:accent3>
        <a:srgbClr val="E36C09"/>
      </a:accent3>
      <a:accent4>
        <a:srgbClr val="7F7F7F"/>
      </a:accent4>
      <a:accent5>
        <a:srgbClr val="548DD4"/>
      </a:accent5>
      <a:accent6>
        <a:srgbClr val="FFC000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ГК ХОСТ">
    <a:dk1>
      <a:sysClr val="windowText" lastClr="000000"/>
    </a:dk1>
    <a:lt1>
      <a:sysClr val="window" lastClr="FFFFFF"/>
    </a:lt1>
    <a:dk2>
      <a:srgbClr val="0000CC"/>
    </a:dk2>
    <a:lt2>
      <a:srgbClr val="EEECE1"/>
    </a:lt2>
    <a:accent1>
      <a:srgbClr val="000000"/>
    </a:accent1>
    <a:accent2>
      <a:srgbClr val="0000FF"/>
    </a:accent2>
    <a:accent3>
      <a:srgbClr val="E36C09"/>
    </a:accent3>
    <a:accent4>
      <a:srgbClr val="7F7F7F"/>
    </a:accent4>
    <a:accent5>
      <a:srgbClr val="548DD4"/>
    </a:accent5>
    <a:accent6>
      <a:srgbClr val="FFC000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11073</TotalTime>
  <Words>282</Words>
  <Application>Microsoft Office PowerPoint</Application>
  <PresentationFormat>Широкоэкранный</PresentationFormat>
  <Paragraphs>63</Paragraphs>
  <Slides>24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Verdana</vt:lpstr>
      <vt:lpstr>Специальное оформление</vt:lpstr>
      <vt:lpstr>Презентация PowerPoint</vt:lpstr>
      <vt:lpstr>Цели и задачи</vt:lpstr>
      <vt:lpstr>Цели и задачи</vt:lpstr>
      <vt:lpstr>Внешний вид системы</vt:lpstr>
      <vt:lpstr>Сортировка данных</vt:lpstr>
      <vt:lpstr>Фильтрация данных</vt:lpstr>
      <vt:lpstr>Комментирование случаев и реестров</vt:lpstr>
      <vt:lpstr>Карта статусов случаев</vt:lpstr>
      <vt:lpstr>Экспорт во внешние форматы</vt:lpstr>
      <vt:lpstr>Загрузка файлов</vt:lpstr>
      <vt:lpstr>Загрузка файлов</vt:lpstr>
      <vt:lpstr>Прохождение случаем форматно-логического контроля</vt:lpstr>
      <vt:lpstr>Прохождение случаем медико-экономического контроля</vt:lpstr>
      <vt:lpstr>Вкладка «Формирование». Информация о пациенте</vt:lpstr>
      <vt:lpstr>Формирование реестра. Смена статуса</vt:lpstr>
      <vt:lpstr>Формирование реестра</vt:lpstr>
      <vt:lpstr>Мониторинг случаев в разрезе видов помощи</vt:lpstr>
      <vt:lpstr>Просмотр сформированных реестров</vt:lpstr>
      <vt:lpstr>Просмотр счета на оплату</vt:lpstr>
      <vt:lpstr>Просмотр случаев в реестре</vt:lpstr>
      <vt:lpstr>Отображение информации по экспертизам (МЭЭ  и ЭКМП)</vt:lpstr>
      <vt:lpstr>Мониторинг закрытых реестров</vt:lpstr>
      <vt:lpstr>Информация по случаям в разрезе статусов</vt:lpstr>
      <vt:lpstr>Отчеты фиксированной формы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Surganova Natalya</dc:creator>
  <cp:lastModifiedBy>Artyukhina Svetlana</cp:lastModifiedBy>
  <cp:revision>295</cp:revision>
  <cp:lastPrinted>2013-01-31T14:02:26Z</cp:lastPrinted>
  <dcterms:created xsi:type="dcterms:W3CDTF">2012-03-12T10:31:32Z</dcterms:created>
  <dcterms:modified xsi:type="dcterms:W3CDTF">2018-03-14T14:21:39Z</dcterms:modified>
</cp:coreProperties>
</file>